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3.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28"/>
  </p:notesMasterIdLst>
  <p:handoutMasterIdLst>
    <p:handoutMasterId r:id="rId29"/>
  </p:handoutMasterIdLst>
  <p:sldIdLst>
    <p:sldId id="277" r:id="rId3"/>
    <p:sldId id="259" r:id="rId4"/>
    <p:sldId id="306" r:id="rId5"/>
    <p:sldId id="260" r:id="rId6"/>
    <p:sldId id="319" r:id="rId7"/>
    <p:sldId id="311" r:id="rId8"/>
    <p:sldId id="307" r:id="rId9"/>
    <p:sldId id="309" r:id="rId10"/>
    <p:sldId id="308" r:id="rId11"/>
    <p:sldId id="310" r:id="rId12"/>
    <p:sldId id="303" r:id="rId13"/>
    <p:sldId id="312" r:id="rId14"/>
    <p:sldId id="321" r:id="rId15"/>
    <p:sldId id="304" r:id="rId16"/>
    <p:sldId id="305" r:id="rId17"/>
    <p:sldId id="314" r:id="rId18"/>
    <p:sldId id="325" r:id="rId19"/>
    <p:sldId id="317" r:id="rId20"/>
    <p:sldId id="322" r:id="rId21"/>
    <p:sldId id="327" r:id="rId22"/>
    <p:sldId id="324" r:id="rId23"/>
    <p:sldId id="326" r:id="rId24"/>
    <p:sldId id="318" r:id="rId25"/>
    <p:sldId id="320" r:id="rId26"/>
    <p:sldId id="315" r:id="rId27"/>
  </p:sldIdLst>
  <p:sldSz cx="9144000" cy="5143500" type="screen16x9"/>
  <p:notesSz cx="6858000" cy="9144000"/>
  <p:custDataLst>
    <p:tags r:id="rId30"/>
  </p:custDataLst>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999E"/>
    <a:srgbClr val="00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62"/>
    <p:restoredTop sz="93650"/>
  </p:normalViewPr>
  <p:slideViewPr>
    <p:cSldViewPr showGuides="1">
      <p:cViewPr varScale="1">
        <p:scale>
          <a:sx n="111" d="100"/>
          <a:sy n="111" d="100"/>
        </p:scale>
        <p:origin x="216" y="784"/>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showFormatting="0">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tags" Target="tags/tag1.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marL="0" marR="0" lvl="0" indent="0" algn="r" defTabSz="914400" rtl="0" eaLnBrk="0" fontAlgn="base" latinLnBrk="0" hangingPunct="0">
              <a:lnSpc>
                <a:spcPct val="100000"/>
              </a:lnSpc>
              <a:spcBef>
                <a:spcPct val="0"/>
              </a:spcBef>
              <a:spcAft>
                <a:spcPct val="0"/>
              </a:spcAft>
              <a:buClrTx/>
              <a:buSzTx/>
              <a:buFontTx/>
              <a:buNone/>
              <a:defRPr/>
            </a:pPr>
            <a:fld id="{BA124881-B92B-4932-80A0-F6F4D34E2FCF}" type="datetimeFigureOut">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2023/10/6</a:t>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p>
            <a:pPr lvl="0" algn="r">
              <a:buNone/>
            </a:pPr>
            <a:fld id="{9A0DB2DC-4C9A-4742-B13C-FB6460FD3503}" type="slidenum">
              <a:rPr lang="zh-CN" altLang="en-US" sz="1200" dirty="0"/>
              <a:t>‹#›</a:t>
            </a:fld>
            <a:endParaRPr lang="zh-CN" altLang="en-US" sz="1200"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marL="0" marR="0" lvl="0" indent="0" algn="r" defTabSz="914400" rtl="0" eaLnBrk="0" fontAlgn="base" latinLnBrk="0" hangingPunct="0">
              <a:lnSpc>
                <a:spcPct val="100000"/>
              </a:lnSpc>
              <a:spcBef>
                <a:spcPct val="0"/>
              </a:spcBef>
              <a:spcAft>
                <a:spcPct val="0"/>
              </a:spcAft>
              <a:buClrTx/>
              <a:buSzTx/>
              <a:buFontTx/>
              <a:buNone/>
              <a:defRPr/>
            </a:pPr>
            <a:fld id="{0E7EC2B9-8FB5-4561-A18C-9906D6346CA8}" type="datetimeFigureOut">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2023/10/6</a:t>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p>
            <a:pPr lvl="0" algn="r">
              <a:buNone/>
            </a:pPr>
            <a:fld id="{9A0DB2DC-4C9A-4742-B13C-FB6460FD3503}" type="slidenum">
              <a:rPr lang="zh-CN" altLang="en-US" sz="1200" dirty="0"/>
              <a:t>‹#›</a:t>
            </a:fld>
            <a:endParaRPr lang="zh-CN" altLang="en-US" sz="1200"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TextEdit="1"/>
          </p:cNvSpPr>
          <p:nvPr>
            <p:ph type="sldImg" idx="2"/>
          </p:nvPr>
        </p:nvSpPr>
        <p:spPr>
          <a:ln>
            <a:solidFill>
              <a:srgbClr val="000000">
                <a:alpha val="100000"/>
              </a:srgbClr>
            </a:solidFill>
            <a:miter lim="800000"/>
          </a:ln>
        </p:spPr>
      </p:sp>
      <p:sp>
        <p:nvSpPr>
          <p:cNvPr id="5123" name="文本占位符 2"/>
          <p:cNvSpPr>
            <a:spLocks noGrp="1"/>
          </p:cNvSpPr>
          <p:nvPr>
            <p:ph type="body" idx="3"/>
          </p:nvPr>
        </p:nvSpPr>
        <p:spPr>
          <a:noFill/>
          <a:ln>
            <a:noFill/>
          </a:ln>
        </p:spPr>
        <p:txBody>
          <a:bodyPr wrap="square" lIns="91440" tIns="45720" rIns="91440" bIns="45720" anchor="t" anchorCtr="0"/>
          <a:lstStyle/>
          <a:p>
            <a:pPr lvl="0" eaLnBrk="1" hangingPunct="1">
              <a:spcBef>
                <a:spcPct val="0"/>
              </a:spcBef>
            </a:pPr>
            <a:r>
              <a:rPr lang="zh-CN" altLang="en-US" dirty="0"/>
              <a:t>题目</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214971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1404573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TextEdit="1"/>
          </p:cNvSpPr>
          <p:nvPr>
            <p:ph type="sldImg" idx="2"/>
          </p:nvPr>
        </p:nvSpPr>
        <p:spPr>
          <a:ln>
            <a:solidFill>
              <a:srgbClr val="000000">
                <a:alpha val="100000"/>
              </a:srgbClr>
            </a:solidFill>
            <a:miter lim="800000"/>
          </a:ln>
        </p:spPr>
      </p:sp>
      <p:sp>
        <p:nvSpPr>
          <p:cNvPr id="5123" name="文本占位符 2"/>
          <p:cNvSpPr>
            <a:spLocks noGrp="1"/>
          </p:cNvSpPr>
          <p:nvPr>
            <p:ph type="body" idx="3"/>
          </p:nvPr>
        </p:nvSpPr>
        <p:spPr>
          <a:noFill/>
          <a:ln>
            <a:noFill/>
          </a:ln>
        </p:spPr>
        <p:txBody>
          <a:bodyPr wrap="square" lIns="91440" tIns="45720" rIns="91440" bIns="45720" anchor="t" anchorCtr="0"/>
          <a:lstStyle/>
          <a:p>
            <a:pPr lvl="0" eaLnBrk="1" hangingPunct="1">
              <a:spcBef>
                <a:spcPct val="0"/>
              </a:spcBef>
            </a:pPr>
            <a:r>
              <a:rPr lang="zh-CN" altLang="en-US" dirty="0"/>
              <a:t>题目</a:t>
            </a:r>
          </a:p>
        </p:txBody>
      </p:sp>
    </p:spTree>
    <p:extLst>
      <p:ext uri="{BB962C8B-B14F-4D97-AF65-F5344CB8AC3E}">
        <p14:creationId xmlns:p14="http://schemas.microsoft.com/office/powerpoint/2010/main" val="2429798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920"/>
            <a:ext cx="6858000" cy="1791013"/>
          </a:xfrm>
        </p:spPr>
        <p:txBody>
          <a:bodyPr anchor="b"/>
          <a:lstStyle>
            <a:lvl1pPr algn="ctr">
              <a:defRPr sz="3375"/>
            </a:lvl1pPr>
          </a:lstStyle>
          <a:p>
            <a:r>
              <a:rPr lang="zh-CN" altLang="en-US" noProof="1"/>
              <a:t>单击此处编辑母版标题样式</a:t>
            </a:r>
          </a:p>
        </p:txBody>
      </p:sp>
      <p:sp>
        <p:nvSpPr>
          <p:cNvPr id="3" name="副标题 2"/>
          <p:cNvSpPr>
            <a:spLocks noGrp="1"/>
          </p:cNvSpPr>
          <p:nvPr>
            <p:ph type="subTitle" idx="1"/>
          </p:nvPr>
        </p:nvSpPr>
        <p:spPr>
          <a:xfrm>
            <a:off x="1143000" y="2702001"/>
            <a:ext cx="6858000" cy="1242039"/>
          </a:xfrm>
        </p:spPr>
        <p:txBody>
          <a:bodyPr/>
          <a:lstStyle>
            <a:lvl1pPr marL="0" indent="0" algn="ctr">
              <a:buNone/>
              <a:defRPr sz="1350"/>
            </a:lvl1pPr>
            <a:lvl2pPr marL="257175" indent="0" algn="ctr">
              <a:buNone/>
              <a:defRPr sz="1125"/>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8035" indent="0" algn="ctr">
              <a:buNone/>
              <a:defRPr sz="900"/>
            </a:lvl9pPr>
          </a:lstStyle>
          <a:p>
            <a:r>
              <a:rPr lang="zh-CN" altLang="en-US" noProof="1"/>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05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5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05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5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015"/>
            <a:ext cx="2057400" cy="4389411"/>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206015"/>
            <a:ext cx="6052930" cy="4389411"/>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05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5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920"/>
            <a:ext cx="6858000" cy="1791013"/>
          </a:xfrm>
        </p:spPr>
        <p:txBody>
          <a:bodyPr anchor="b"/>
          <a:lstStyle>
            <a:lvl1pPr algn="ctr">
              <a:defRPr sz="3375"/>
            </a:lvl1pPr>
          </a:lstStyle>
          <a:p>
            <a:r>
              <a:rPr lang="zh-CN" altLang="en-US" noProof="1"/>
              <a:t>单击此处编辑母版标题样式</a:t>
            </a:r>
          </a:p>
        </p:txBody>
      </p:sp>
      <p:sp>
        <p:nvSpPr>
          <p:cNvPr id="3" name="副标题 2"/>
          <p:cNvSpPr>
            <a:spLocks noGrp="1"/>
          </p:cNvSpPr>
          <p:nvPr>
            <p:ph type="subTitle" idx="1"/>
          </p:nvPr>
        </p:nvSpPr>
        <p:spPr>
          <a:xfrm>
            <a:off x="1143000" y="2702001"/>
            <a:ext cx="6858000" cy="1242039"/>
          </a:xfrm>
        </p:spPr>
        <p:txBody>
          <a:bodyPr/>
          <a:lstStyle>
            <a:lvl1pPr marL="0" indent="0" algn="ctr">
              <a:buNone/>
              <a:defRPr sz="1350"/>
            </a:lvl1pPr>
            <a:lvl2pPr marL="257175" indent="0" algn="ctr">
              <a:buNone/>
              <a:defRPr sz="1125"/>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8035" indent="0" algn="ctr">
              <a:buNone/>
              <a:defRPr sz="900"/>
            </a:lvl9pPr>
          </a:lstStyle>
          <a:p>
            <a:r>
              <a:rPr lang="zh-CN" altLang="en-US" noProof="1"/>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05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5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05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5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528"/>
            <a:ext cx="7886700" cy="2139927"/>
          </a:xfrm>
        </p:spPr>
        <p:txBody>
          <a:bodyPr anchor="b"/>
          <a:lstStyle>
            <a:lvl1pPr>
              <a:defRPr sz="3375"/>
            </a:lvl1pPr>
          </a:lstStyle>
          <a:p>
            <a:r>
              <a:rPr lang="zh-CN" altLang="en-US" noProof="1"/>
              <a:t>单击此处编辑母版标题样式</a:t>
            </a:r>
          </a:p>
        </p:txBody>
      </p:sp>
      <p:sp>
        <p:nvSpPr>
          <p:cNvPr id="3" name="文本占位符 2"/>
          <p:cNvSpPr>
            <a:spLocks noGrp="1"/>
          </p:cNvSpPr>
          <p:nvPr>
            <p:ph type="body" idx="1"/>
          </p:nvPr>
        </p:nvSpPr>
        <p:spPr>
          <a:xfrm>
            <a:off x="623888" y="3442699"/>
            <a:ext cx="7886700" cy="1125337"/>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5">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8035" indent="0">
              <a:buNone/>
              <a:defRPr sz="900">
                <a:solidFill>
                  <a:schemeClr val="tx1">
                    <a:tint val="75000"/>
                  </a:schemeClr>
                </a:solidFill>
              </a:defRPr>
            </a:lvl9pPr>
          </a:lstStyle>
          <a:p>
            <a:pPr lvl="0"/>
            <a:r>
              <a:rPr lang="zh-CN" altLang="en-US"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05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5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200360"/>
            <a:ext cx="4032504" cy="3395066"/>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54296" y="1200360"/>
            <a:ext cx="4032504" cy="3395066"/>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05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5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92"/>
            <a:ext cx="7886700" cy="994346"/>
          </a:xfrm>
        </p:spPr>
        <p:txBody>
          <a:bodyPr/>
          <a:lstStyle/>
          <a:p>
            <a:r>
              <a:rPr lang="zh-CN" altLang="en-US" noProof="1"/>
              <a:t>单击此处编辑母版标题样式</a:t>
            </a:r>
          </a:p>
        </p:txBody>
      </p:sp>
      <p:sp>
        <p:nvSpPr>
          <p:cNvPr id="3" name="文本占位符 2"/>
          <p:cNvSpPr>
            <a:spLocks noGrp="1"/>
          </p:cNvSpPr>
          <p:nvPr>
            <p:ph type="body" idx="1"/>
          </p:nvPr>
        </p:nvSpPr>
        <p:spPr>
          <a:xfrm>
            <a:off x="890081" y="1334062"/>
            <a:ext cx="3655181" cy="618042"/>
          </a:xfrm>
        </p:spPr>
        <p:txBody>
          <a:bodyPr anchor="ctr"/>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5875" indent="0">
              <a:buNone/>
              <a:defRPr sz="1015"/>
            </a:lvl6pPr>
            <a:lvl7pPr marL="1543050" indent="0">
              <a:buNone/>
              <a:defRPr sz="1015"/>
            </a:lvl7pPr>
            <a:lvl8pPr marL="1800225" indent="0">
              <a:buNone/>
              <a:defRPr sz="1015"/>
            </a:lvl8pPr>
            <a:lvl9pPr marL="2058035" indent="0">
              <a:buNone/>
              <a:defRPr sz="1015"/>
            </a:lvl9pPr>
          </a:lstStyle>
          <a:p>
            <a:pPr lvl="0"/>
            <a:r>
              <a:rPr lang="zh-CN" altLang="en-US" noProof="1"/>
              <a:t>单击此处编辑母版文本样式</a:t>
            </a:r>
          </a:p>
        </p:txBody>
      </p:sp>
      <p:sp>
        <p:nvSpPr>
          <p:cNvPr id="4" name="内容占位符 3"/>
          <p:cNvSpPr>
            <a:spLocks noGrp="1"/>
          </p:cNvSpPr>
          <p:nvPr>
            <p:ph sz="half" idx="2"/>
          </p:nvPr>
        </p:nvSpPr>
        <p:spPr>
          <a:xfrm>
            <a:off x="890081" y="1999384"/>
            <a:ext cx="3655181" cy="26436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92704" y="1334062"/>
            <a:ext cx="3673182" cy="618042"/>
          </a:xfrm>
        </p:spPr>
        <p:txBody>
          <a:bodyPr anchor="ctr"/>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5875" indent="0">
              <a:buNone/>
              <a:defRPr sz="1015"/>
            </a:lvl6pPr>
            <a:lvl7pPr marL="1543050" indent="0">
              <a:buNone/>
              <a:defRPr sz="1015"/>
            </a:lvl7pPr>
            <a:lvl8pPr marL="1800225" indent="0">
              <a:buNone/>
              <a:defRPr sz="1015"/>
            </a:lvl8pPr>
            <a:lvl9pPr marL="2058035" indent="0">
              <a:buNone/>
              <a:defRPr sz="1015"/>
            </a:lvl9pPr>
          </a:lstStyle>
          <a:p>
            <a:pPr lvl="0"/>
            <a:r>
              <a:rPr lang="zh-CN" altLang="en-US" noProof="1"/>
              <a:t>单击此处编辑母版文本样式</a:t>
            </a:r>
          </a:p>
        </p:txBody>
      </p:sp>
      <p:sp>
        <p:nvSpPr>
          <p:cNvPr id="6" name="内容占位符 5"/>
          <p:cNvSpPr>
            <a:spLocks noGrp="1"/>
          </p:cNvSpPr>
          <p:nvPr>
            <p:ph sz="quarter" idx="4"/>
          </p:nvPr>
        </p:nvSpPr>
        <p:spPr>
          <a:xfrm>
            <a:off x="4692704" y="1999384"/>
            <a:ext cx="3673182" cy="26436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05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5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hangingPunct="1">
              <a:buNone/>
            </a:pPr>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05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5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hangingPunct="1">
              <a:buNone/>
            </a:pPr>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05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5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hangingPunct="1">
              <a:buNone/>
            </a:pPr>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60"/>
            <a:ext cx="2949178" cy="1200360"/>
          </a:xfrm>
        </p:spPr>
        <p:txBody>
          <a:bodyPr anchor="b"/>
          <a:lstStyle>
            <a:lvl1pPr>
              <a:defRPr sz="1800"/>
            </a:lvl1pPr>
          </a:lstStyle>
          <a:p>
            <a:r>
              <a:rPr lang="zh-CN" altLang="en-US" noProof="1"/>
              <a:t>单击此处编辑母版标题样式</a:t>
            </a:r>
          </a:p>
        </p:txBody>
      </p:sp>
      <p:sp>
        <p:nvSpPr>
          <p:cNvPr id="3" name="内容占位符 2"/>
          <p:cNvSpPr>
            <a:spLocks noGrp="1"/>
          </p:cNvSpPr>
          <p:nvPr>
            <p:ph idx="1"/>
          </p:nvPr>
        </p:nvSpPr>
        <p:spPr>
          <a:xfrm>
            <a:off x="3887391" y="740698"/>
            <a:ext cx="4629150" cy="3655858"/>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1543320"/>
            <a:ext cx="2949178" cy="2859191"/>
          </a:xfrm>
        </p:spPr>
        <p:txBody>
          <a:bodyPr/>
          <a:lstStyle>
            <a:lvl1pPr marL="0" indent="0">
              <a:buNone/>
              <a:defRPr sz="900"/>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225" indent="0">
              <a:buNone/>
              <a:defRPr sz="565"/>
            </a:lvl8pPr>
            <a:lvl9pPr marL="2058035" indent="0">
              <a:buNone/>
              <a:defRPr sz="565"/>
            </a:lvl9pPr>
          </a:lstStyle>
          <a:p>
            <a:pPr lvl="0"/>
            <a:r>
              <a:rPr lang="zh-CN" altLang="en-US"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05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5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05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5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60"/>
            <a:ext cx="3124012" cy="1200360"/>
          </a:xfrm>
        </p:spPr>
        <p:txBody>
          <a:bodyPr anchor="b"/>
          <a:lstStyle>
            <a:lvl1pPr>
              <a:defRPr sz="1800"/>
            </a:lvl1pPr>
          </a:lstStyle>
          <a:p>
            <a:r>
              <a:rPr lang="zh-CN" altLang="en-US" noProof="1"/>
              <a:t>单击此处编辑母版标题样式</a:t>
            </a:r>
          </a:p>
        </p:txBody>
      </p:sp>
      <p:sp>
        <p:nvSpPr>
          <p:cNvPr id="3" name="图片占位符 2"/>
          <p:cNvSpPr>
            <a:spLocks noGrp="1"/>
          </p:cNvSpPr>
          <p:nvPr>
            <p:ph type="pic" idx="1"/>
          </p:nvPr>
        </p:nvSpPr>
        <p:spPr>
          <a:xfrm>
            <a:off x="3887391" y="342961"/>
            <a:ext cx="4629150" cy="4053597"/>
          </a:xfrm>
        </p:spPr>
        <p:txBody>
          <a:bodyPr vert="horz" wrap="square" lIns="91440" tIns="45720" rIns="91440" bIns="45720" numCol="1" anchor="t" anchorCtr="0" compatLnSpc="1"/>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8035" indent="0">
              <a:buNone/>
              <a:defRPr sz="1125"/>
            </a:lvl9pPr>
          </a:lstStyle>
          <a:p>
            <a:pPr marL="0" marR="0" lvl="0" indent="0" algn="l" defTabSz="685800" rtl="0" eaLnBrk="0" fontAlgn="base" latinLnBrk="0" hangingPunct="0">
              <a:lnSpc>
                <a:spcPct val="100000"/>
              </a:lnSpc>
              <a:spcBef>
                <a:spcPct val="15000"/>
              </a:spcBef>
              <a:spcAft>
                <a:spcPct val="0"/>
              </a:spcAft>
              <a:buClrTx/>
              <a:buSzTx/>
              <a:buFontTx/>
              <a:buNone/>
              <a:defRPr/>
            </a:pPr>
            <a:endParaRPr kumimoji="0" lang="zh-CN" altLang="en-US" sz="1800"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29841" y="1543320"/>
            <a:ext cx="3124012" cy="2859191"/>
          </a:xfrm>
        </p:spPr>
        <p:txBody>
          <a:bodyPr/>
          <a:lstStyle>
            <a:lvl1pPr marL="0" indent="0">
              <a:buNone/>
              <a:defRPr sz="1125"/>
            </a:lvl1pPr>
            <a:lvl2pPr marL="257175" indent="0">
              <a:buNone/>
              <a:defRPr sz="1015"/>
            </a:lvl2pPr>
            <a:lvl3pPr marL="514350" indent="0">
              <a:buNone/>
              <a:defRPr sz="900"/>
            </a:lvl3pPr>
            <a:lvl4pPr marL="771525" indent="0">
              <a:buNone/>
              <a:defRPr sz="790"/>
            </a:lvl4pPr>
            <a:lvl5pPr marL="1028700" indent="0">
              <a:buNone/>
              <a:defRPr sz="790"/>
            </a:lvl5pPr>
            <a:lvl6pPr marL="1285875" indent="0">
              <a:buNone/>
              <a:defRPr sz="790"/>
            </a:lvl6pPr>
            <a:lvl7pPr marL="1543050" indent="0">
              <a:buNone/>
              <a:defRPr sz="790"/>
            </a:lvl7pPr>
            <a:lvl8pPr marL="1800225" indent="0">
              <a:buNone/>
              <a:defRPr sz="790"/>
            </a:lvl8pPr>
            <a:lvl9pPr marL="2058035" indent="0">
              <a:buNone/>
              <a:defRPr sz="790"/>
            </a:lvl9pPr>
          </a:lstStyle>
          <a:p>
            <a:pPr lvl="0"/>
            <a:r>
              <a:rPr lang="zh-CN" altLang="en-US"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05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5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05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5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015"/>
            <a:ext cx="2057400" cy="4389411"/>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206015"/>
            <a:ext cx="6052930" cy="4389411"/>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05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5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528"/>
            <a:ext cx="7886700" cy="2139927"/>
          </a:xfrm>
        </p:spPr>
        <p:txBody>
          <a:bodyPr anchor="b"/>
          <a:lstStyle>
            <a:lvl1pPr>
              <a:defRPr sz="3375"/>
            </a:lvl1pPr>
          </a:lstStyle>
          <a:p>
            <a:r>
              <a:rPr lang="zh-CN" altLang="en-US" noProof="1"/>
              <a:t>单击此处编辑母版标题样式</a:t>
            </a:r>
          </a:p>
        </p:txBody>
      </p:sp>
      <p:sp>
        <p:nvSpPr>
          <p:cNvPr id="3" name="文本占位符 2"/>
          <p:cNvSpPr>
            <a:spLocks noGrp="1"/>
          </p:cNvSpPr>
          <p:nvPr>
            <p:ph type="body" idx="1"/>
          </p:nvPr>
        </p:nvSpPr>
        <p:spPr>
          <a:xfrm>
            <a:off x="623888" y="3442699"/>
            <a:ext cx="7886700" cy="1125337"/>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5">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8035" indent="0">
              <a:buNone/>
              <a:defRPr sz="900">
                <a:solidFill>
                  <a:schemeClr val="tx1">
                    <a:tint val="75000"/>
                  </a:schemeClr>
                </a:solidFill>
              </a:defRPr>
            </a:lvl9pPr>
          </a:lstStyle>
          <a:p>
            <a:pPr lvl="0"/>
            <a:r>
              <a:rPr lang="zh-CN" altLang="en-US"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05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5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200360"/>
            <a:ext cx="4032504" cy="3395066"/>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54296" y="1200360"/>
            <a:ext cx="4032504" cy="3395066"/>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05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5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92"/>
            <a:ext cx="7886700" cy="994346"/>
          </a:xfrm>
        </p:spPr>
        <p:txBody>
          <a:bodyPr/>
          <a:lstStyle/>
          <a:p>
            <a:r>
              <a:rPr lang="zh-CN" altLang="en-US" noProof="1"/>
              <a:t>单击此处编辑母版标题样式</a:t>
            </a:r>
          </a:p>
        </p:txBody>
      </p:sp>
      <p:sp>
        <p:nvSpPr>
          <p:cNvPr id="3" name="文本占位符 2"/>
          <p:cNvSpPr>
            <a:spLocks noGrp="1"/>
          </p:cNvSpPr>
          <p:nvPr>
            <p:ph type="body" idx="1"/>
          </p:nvPr>
        </p:nvSpPr>
        <p:spPr>
          <a:xfrm>
            <a:off x="890081" y="1334062"/>
            <a:ext cx="3655181" cy="618042"/>
          </a:xfrm>
        </p:spPr>
        <p:txBody>
          <a:bodyPr anchor="ctr"/>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5875" indent="0">
              <a:buNone/>
              <a:defRPr sz="1015"/>
            </a:lvl6pPr>
            <a:lvl7pPr marL="1543050" indent="0">
              <a:buNone/>
              <a:defRPr sz="1015"/>
            </a:lvl7pPr>
            <a:lvl8pPr marL="1800225" indent="0">
              <a:buNone/>
              <a:defRPr sz="1015"/>
            </a:lvl8pPr>
            <a:lvl9pPr marL="2058035" indent="0">
              <a:buNone/>
              <a:defRPr sz="1015"/>
            </a:lvl9pPr>
          </a:lstStyle>
          <a:p>
            <a:pPr lvl="0"/>
            <a:r>
              <a:rPr lang="zh-CN" altLang="en-US" noProof="1"/>
              <a:t>单击此处编辑母版文本样式</a:t>
            </a:r>
          </a:p>
        </p:txBody>
      </p:sp>
      <p:sp>
        <p:nvSpPr>
          <p:cNvPr id="4" name="内容占位符 3"/>
          <p:cNvSpPr>
            <a:spLocks noGrp="1"/>
          </p:cNvSpPr>
          <p:nvPr>
            <p:ph sz="half" idx="2"/>
          </p:nvPr>
        </p:nvSpPr>
        <p:spPr>
          <a:xfrm>
            <a:off x="890081" y="1999384"/>
            <a:ext cx="3655181" cy="26436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92704" y="1334062"/>
            <a:ext cx="3673182" cy="618042"/>
          </a:xfrm>
        </p:spPr>
        <p:txBody>
          <a:bodyPr anchor="ctr"/>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5875" indent="0">
              <a:buNone/>
              <a:defRPr sz="1015"/>
            </a:lvl6pPr>
            <a:lvl7pPr marL="1543050" indent="0">
              <a:buNone/>
              <a:defRPr sz="1015"/>
            </a:lvl7pPr>
            <a:lvl8pPr marL="1800225" indent="0">
              <a:buNone/>
              <a:defRPr sz="1015"/>
            </a:lvl8pPr>
            <a:lvl9pPr marL="2058035" indent="0">
              <a:buNone/>
              <a:defRPr sz="1015"/>
            </a:lvl9pPr>
          </a:lstStyle>
          <a:p>
            <a:pPr lvl="0"/>
            <a:r>
              <a:rPr lang="zh-CN" altLang="en-US" noProof="1"/>
              <a:t>单击此处编辑母版文本样式</a:t>
            </a:r>
          </a:p>
        </p:txBody>
      </p:sp>
      <p:sp>
        <p:nvSpPr>
          <p:cNvPr id="6" name="内容占位符 5"/>
          <p:cNvSpPr>
            <a:spLocks noGrp="1"/>
          </p:cNvSpPr>
          <p:nvPr>
            <p:ph sz="quarter" idx="4"/>
          </p:nvPr>
        </p:nvSpPr>
        <p:spPr>
          <a:xfrm>
            <a:off x="4692704" y="1999384"/>
            <a:ext cx="3673182" cy="26436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05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5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hangingPunct="1">
              <a:buNone/>
            </a:pPr>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05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5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hangingPunct="1">
              <a:buNone/>
            </a:pPr>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05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5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hangingPunct="1">
              <a:buNone/>
            </a:pPr>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60"/>
            <a:ext cx="2949178" cy="1200360"/>
          </a:xfrm>
        </p:spPr>
        <p:txBody>
          <a:bodyPr anchor="b"/>
          <a:lstStyle>
            <a:lvl1pPr>
              <a:defRPr sz="1800"/>
            </a:lvl1pPr>
          </a:lstStyle>
          <a:p>
            <a:r>
              <a:rPr lang="zh-CN" altLang="en-US" noProof="1"/>
              <a:t>单击此处编辑母版标题样式</a:t>
            </a:r>
          </a:p>
        </p:txBody>
      </p:sp>
      <p:sp>
        <p:nvSpPr>
          <p:cNvPr id="3" name="内容占位符 2"/>
          <p:cNvSpPr>
            <a:spLocks noGrp="1"/>
          </p:cNvSpPr>
          <p:nvPr>
            <p:ph idx="1"/>
          </p:nvPr>
        </p:nvSpPr>
        <p:spPr>
          <a:xfrm>
            <a:off x="3887391" y="740698"/>
            <a:ext cx="4629150" cy="3655858"/>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1543320"/>
            <a:ext cx="2949178" cy="2859191"/>
          </a:xfrm>
        </p:spPr>
        <p:txBody>
          <a:bodyPr/>
          <a:lstStyle>
            <a:lvl1pPr marL="0" indent="0">
              <a:buNone/>
              <a:defRPr sz="900"/>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225" indent="0">
              <a:buNone/>
              <a:defRPr sz="565"/>
            </a:lvl8pPr>
            <a:lvl9pPr marL="2058035" indent="0">
              <a:buNone/>
              <a:defRPr sz="565"/>
            </a:lvl9pPr>
          </a:lstStyle>
          <a:p>
            <a:pPr lvl="0"/>
            <a:r>
              <a:rPr lang="zh-CN" altLang="en-US"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05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5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60"/>
            <a:ext cx="3124012" cy="1200360"/>
          </a:xfrm>
        </p:spPr>
        <p:txBody>
          <a:bodyPr anchor="b"/>
          <a:lstStyle>
            <a:lvl1pPr>
              <a:defRPr sz="1800"/>
            </a:lvl1pPr>
          </a:lstStyle>
          <a:p>
            <a:r>
              <a:rPr lang="zh-CN" altLang="en-US" noProof="1"/>
              <a:t>单击此处编辑母版标题样式</a:t>
            </a:r>
          </a:p>
        </p:txBody>
      </p:sp>
      <p:sp>
        <p:nvSpPr>
          <p:cNvPr id="3" name="图片占位符 2"/>
          <p:cNvSpPr>
            <a:spLocks noGrp="1"/>
          </p:cNvSpPr>
          <p:nvPr>
            <p:ph type="pic" idx="1"/>
          </p:nvPr>
        </p:nvSpPr>
        <p:spPr>
          <a:xfrm>
            <a:off x="3887391" y="342961"/>
            <a:ext cx="4629150" cy="4053597"/>
          </a:xfrm>
        </p:spPr>
        <p:txBody>
          <a:bodyPr vert="horz" wrap="square" lIns="91440" tIns="45720" rIns="91440" bIns="45720" numCol="1" anchor="t" anchorCtr="0" compatLnSpc="1"/>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8035" indent="0">
              <a:buNone/>
              <a:defRPr sz="1125"/>
            </a:lvl9pPr>
          </a:lstStyle>
          <a:p>
            <a:pPr marL="0" marR="0" lvl="0" indent="0" algn="l" defTabSz="685800" rtl="0" eaLnBrk="0" fontAlgn="base" latinLnBrk="0" hangingPunct="0">
              <a:lnSpc>
                <a:spcPct val="100000"/>
              </a:lnSpc>
              <a:spcBef>
                <a:spcPct val="15000"/>
              </a:spcBef>
              <a:spcAft>
                <a:spcPct val="0"/>
              </a:spcAft>
              <a:buClrTx/>
              <a:buSzTx/>
              <a:buFontTx/>
              <a:buNone/>
              <a:defRPr/>
            </a:pPr>
            <a:endParaRPr kumimoji="0" lang="zh-CN" altLang="en-US" sz="1800"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29841" y="1543320"/>
            <a:ext cx="3124012" cy="2859191"/>
          </a:xfrm>
        </p:spPr>
        <p:txBody>
          <a:bodyPr/>
          <a:lstStyle>
            <a:lvl1pPr marL="0" indent="0">
              <a:buNone/>
              <a:defRPr sz="1125"/>
            </a:lvl1pPr>
            <a:lvl2pPr marL="257175" indent="0">
              <a:buNone/>
              <a:defRPr sz="1015"/>
            </a:lvl2pPr>
            <a:lvl3pPr marL="514350" indent="0">
              <a:buNone/>
              <a:defRPr sz="900"/>
            </a:lvl3pPr>
            <a:lvl4pPr marL="771525" indent="0">
              <a:buNone/>
              <a:defRPr sz="790"/>
            </a:lvl4pPr>
            <a:lvl5pPr marL="1028700" indent="0">
              <a:buNone/>
              <a:defRPr sz="790"/>
            </a:lvl5pPr>
            <a:lvl6pPr marL="1285875" indent="0">
              <a:buNone/>
              <a:defRPr sz="790"/>
            </a:lvl6pPr>
            <a:lvl7pPr marL="1543050" indent="0">
              <a:buNone/>
              <a:defRPr sz="790"/>
            </a:lvl7pPr>
            <a:lvl8pPr marL="1800225" indent="0">
              <a:buNone/>
              <a:defRPr sz="790"/>
            </a:lvl8pPr>
            <a:lvl9pPr marL="2058035" indent="0">
              <a:buNone/>
              <a:defRPr sz="790"/>
            </a:lvl9pPr>
          </a:lstStyle>
          <a:p>
            <a:pPr lvl="0"/>
            <a:r>
              <a:rPr lang="zh-CN" altLang="en-US"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05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5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06375"/>
            <a:ext cx="8229600" cy="857250"/>
          </a:xfrm>
          <a:prstGeom prst="rect">
            <a:avLst/>
          </a:prstGeom>
          <a:noFill/>
          <a:ln w="9525">
            <a:noFill/>
          </a:ln>
        </p:spPr>
        <p:txBody>
          <a:bodyPr anchor="ctr" anchorCtr="0"/>
          <a:lstStyle/>
          <a:p>
            <a:pPr lvl="0"/>
            <a:r>
              <a:rPr lang="zh-CN" altLang="en-US" dirty="0"/>
              <a:t>单击此处编辑母版标题样式</a:t>
            </a:r>
          </a:p>
        </p:txBody>
      </p:sp>
      <p:sp>
        <p:nvSpPr>
          <p:cNvPr id="1027" name="文本占位符 1026"/>
          <p:cNvSpPr>
            <a:spLocks noGrp="1"/>
          </p:cNvSpPr>
          <p:nvPr>
            <p:ph type="body"/>
          </p:nvPr>
        </p:nvSpPr>
        <p:spPr>
          <a:xfrm>
            <a:off x="457200" y="1200150"/>
            <a:ext cx="8229600" cy="3395663"/>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8" name="日期占位符 1027"/>
          <p:cNvSpPr>
            <a:spLocks noGrp="1"/>
          </p:cNvSpPr>
          <p:nvPr>
            <p:ph type="dt" sz="half" idx="2"/>
          </p:nvPr>
        </p:nvSpPr>
        <p:spPr>
          <a:xfrm>
            <a:off x="457200" y="4684713"/>
            <a:ext cx="2133600" cy="357188"/>
          </a:xfrm>
          <a:prstGeom prst="rect">
            <a:avLst/>
          </a:prstGeom>
          <a:noFill/>
          <a:ln w="9525">
            <a:noFill/>
          </a:ln>
        </p:spPr>
        <p:txBody>
          <a:bodyPr/>
          <a:lstStyle>
            <a:lvl1pPr eaLnBrk="1" hangingPunct="1">
              <a:defRPr sz="1050" noProof="1"/>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05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页脚占位符 1028"/>
          <p:cNvSpPr>
            <a:spLocks noGrp="1"/>
          </p:cNvSpPr>
          <p:nvPr>
            <p:ph type="ftr" sz="quarter" idx="3"/>
          </p:nvPr>
        </p:nvSpPr>
        <p:spPr>
          <a:xfrm>
            <a:off x="3124200" y="4684713"/>
            <a:ext cx="2895600" cy="357188"/>
          </a:xfrm>
          <a:prstGeom prst="rect">
            <a:avLst/>
          </a:prstGeom>
          <a:noFill/>
          <a:ln w="9525">
            <a:noFill/>
          </a:ln>
        </p:spPr>
        <p:txBody>
          <a:bodyPr/>
          <a:lstStyle>
            <a:lvl1pPr algn="ctr" eaLnBrk="1" hangingPunct="1">
              <a:defRPr sz="1050" noProof="1"/>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5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灯片编号占位符 1029"/>
          <p:cNvSpPr>
            <a:spLocks noGrp="1"/>
          </p:cNvSpPr>
          <p:nvPr>
            <p:ph type="sldNum" sz="quarter" idx="4"/>
          </p:nvPr>
        </p:nvSpPr>
        <p:spPr>
          <a:xfrm>
            <a:off x="6553200" y="4684713"/>
            <a:ext cx="2133600" cy="357188"/>
          </a:xfrm>
          <a:prstGeom prst="rect">
            <a:avLst/>
          </a:prstGeom>
          <a:noFill/>
          <a:ln w="9525">
            <a:noFill/>
          </a:ln>
        </p:spPr>
        <p:txBody>
          <a:bodyPr vert="horz" wrap="square" lIns="91440" tIns="45720" rIns="91440" bIns="45720" numCol="1" anchor="t" anchorCtr="0" compatLnSpc="1"/>
          <a:lstStyle>
            <a:lvl1pPr algn="r">
              <a:defRPr sz="1000"/>
            </a:lvl1pPr>
          </a:lstStyle>
          <a:p>
            <a:pPr lvl="0" eaLnBrk="1" hangingPunct="1">
              <a:buNone/>
            </a:pPr>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685800" rtl="0" eaLnBrk="0" fontAlgn="base" hangingPunct="0">
        <a:spcBef>
          <a:spcPct val="0"/>
        </a:spcBef>
        <a:spcAft>
          <a:spcPct val="0"/>
        </a:spcAft>
        <a:defRPr sz="3300" kern="1200">
          <a:solidFill>
            <a:schemeClr val="tx2"/>
          </a:solidFill>
          <a:latin typeface="+mj-lt"/>
          <a:ea typeface="+mj-ea"/>
          <a:cs typeface="+mj-cs"/>
        </a:defRPr>
      </a:lvl1pPr>
      <a:lvl2pPr algn="ctr" defTabSz="685800" rtl="0" eaLnBrk="0" fontAlgn="base" hangingPunct="0">
        <a:spcBef>
          <a:spcPct val="0"/>
        </a:spcBef>
        <a:spcAft>
          <a:spcPct val="0"/>
        </a:spcAft>
        <a:defRPr sz="3300">
          <a:solidFill>
            <a:schemeClr val="tx2"/>
          </a:solidFill>
          <a:latin typeface="Arial" panose="020B0604020202020204" pitchFamily="34" charset="0"/>
          <a:ea typeface="宋体" panose="02010600030101010101" pitchFamily="2" charset="-122"/>
        </a:defRPr>
      </a:lvl2pPr>
      <a:lvl3pPr algn="ctr" defTabSz="685800" rtl="0" eaLnBrk="0" fontAlgn="base" hangingPunct="0">
        <a:spcBef>
          <a:spcPct val="0"/>
        </a:spcBef>
        <a:spcAft>
          <a:spcPct val="0"/>
        </a:spcAft>
        <a:defRPr sz="3300">
          <a:solidFill>
            <a:schemeClr val="tx2"/>
          </a:solidFill>
          <a:latin typeface="Arial" panose="020B0604020202020204" pitchFamily="34" charset="0"/>
          <a:ea typeface="宋体" panose="02010600030101010101" pitchFamily="2" charset="-122"/>
        </a:defRPr>
      </a:lvl3pPr>
      <a:lvl4pPr algn="ctr" defTabSz="685800" rtl="0" eaLnBrk="0" fontAlgn="base" hangingPunct="0">
        <a:spcBef>
          <a:spcPct val="0"/>
        </a:spcBef>
        <a:spcAft>
          <a:spcPct val="0"/>
        </a:spcAft>
        <a:defRPr sz="3300">
          <a:solidFill>
            <a:schemeClr val="tx2"/>
          </a:solidFill>
          <a:latin typeface="Arial" panose="020B0604020202020204" pitchFamily="34" charset="0"/>
          <a:ea typeface="宋体" panose="02010600030101010101" pitchFamily="2" charset="-122"/>
        </a:defRPr>
      </a:lvl4pPr>
      <a:lvl5pPr algn="ctr" defTabSz="685800" rtl="0" eaLnBrk="0" fontAlgn="base" hangingPunct="0">
        <a:spcBef>
          <a:spcPct val="0"/>
        </a:spcBef>
        <a:spcAft>
          <a:spcPct val="0"/>
        </a:spcAft>
        <a:defRPr sz="3300">
          <a:solidFill>
            <a:schemeClr val="tx2"/>
          </a:solidFill>
          <a:latin typeface="Arial" panose="020B0604020202020204" pitchFamily="34" charset="0"/>
          <a:ea typeface="宋体" panose="02010600030101010101" pitchFamily="2" charset="-122"/>
        </a:defRPr>
      </a:lvl5pPr>
      <a:lvl6pPr marL="457200" algn="ctr" defTabSz="685800" rtl="0" fontAlgn="base">
        <a:spcBef>
          <a:spcPct val="0"/>
        </a:spcBef>
        <a:spcAft>
          <a:spcPct val="0"/>
        </a:spcAft>
        <a:defRPr sz="3300">
          <a:solidFill>
            <a:schemeClr val="tx2"/>
          </a:solidFill>
          <a:latin typeface="Arial" panose="020B0604020202020204" pitchFamily="34" charset="0"/>
          <a:ea typeface="宋体" panose="02010600030101010101" pitchFamily="2" charset="-122"/>
        </a:defRPr>
      </a:lvl6pPr>
      <a:lvl7pPr marL="914400" algn="ctr" defTabSz="685800" rtl="0" fontAlgn="base">
        <a:spcBef>
          <a:spcPct val="0"/>
        </a:spcBef>
        <a:spcAft>
          <a:spcPct val="0"/>
        </a:spcAft>
        <a:defRPr sz="3300">
          <a:solidFill>
            <a:schemeClr val="tx2"/>
          </a:solidFill>
          <a:latin typeface="Arial" panose="020B0604020202020204" pitchFamily="34" charset="0"/>
          <a:ea typeface="宋体" panose="02010600030101010101" pitchFamily="2" charset="-122"/>
        </a:defRPr>
      </a:lvl7pPr>
      <a:lvl8pPr marL="1371600" algn="ctr" defTabSz="685800" rtl="0" fontAlgn="base">
        <a:spcBef>
          <a:spcPct val="0"/>
        </a:spcBef>
        <a:spcAft>
          <a:spcPct val="0"/>
        </a:spcAft>
        <a:defRPr sz="3300">
          <a:solidFill>
            <a:schemeClr val="tx2"/>
          </a:solidFill>
          <a:latin typeface="Arial" panose="020B0604020202020204" pitchFamily="34" charset="0"/>
          <a:ea typeface="宋体" panose="02010600030101010101" pitchFamily="2" charset="-122"/>
        </a:defRPr>
      </a:lvl8pPr>
      <a:lvl9pPr marL="1828800" algn="ctr" defTabSz="685800" rtl="0" fontAlgn="base">
        <a:spcBef>
          <a:spcPct val="0"/>
        </a:spcBef>
        <a:spcAft>
          <a:spcPct val="0"/>
        </a:spcAft>
        <a:defRPr sz="3300">
          <a:solidFill>
            <a:schemeClr val="tx2"/>
          </a:solidFill>
          <a:latin typeface="Arial" panose="020B0604020202020204" pitchFamily="34" charset="0"/>
          <a:ea typeface="宋体" panose="02010600030101010101" pitchFamily="2" charset="-122"/>
        </a:defRPr>
      </a:lvl9pPr>
    </p:titleStyle>
    <p:bodyStyle>
      <a:lvl1pPr marL="257175" indent="-257175" algn="l" defTabSz="685800" rtl="0" eaLnBrk="0" fontAlgn="base" hangingPunct="0">
        <a:spcBef>
          <a:spcPct val="15000"/>
        </a:spcBef>
        <a:spcAft>
          <a:spcPct val="0"/>
        </a:spcAft>
        <a:buChar char="•"/>
        <a:defRPr sz="2400" kern="1200">
          <a:solidFill>
            <a:schemeClr val="tx1"/>
          </a:solidFill>
          <a:latin typeface="+mn-lt"/>
          <a:ea typeface="+mn-ea"/>
          <a:cs typeface="+mn-cs"/>
        </a:defRPr>
      </a:lvl1pPr>
      <a:lvl2pPr marL="557530" lvl="1" indent="-214630" algn="l" defTabSz="685800" rtl="0" eaLnBrk="0" fontAlgn="base" hangingPunct="0">
        <a:spcBef>
          <a:spcPct val="15000"/>
        </a:spcBef>
        <a:spcAft>
          <a:spcPct val="0"/>
        </a:spcAft>
        <a:buChar char="–"/>
        <a:defRPr sz="2100" kern="1200">
          <a:solidFill>
            <a:schemeClr val="tx1"/>
          </a:solidFill>
          <a:latin typeface="+mn-lt"/>
          <a:ea typeface="+mn-ea"/>
          <a:cs typeface="+mn-cs"/>
        </a:defRPr>
      </a:lvl2pPr>
      <a:lvl3pPr marL="857250" lvl="2" indent="-171450" algn="l" defTabSz="685800" rtl="0" eaLnBrk="0" fontAlgn="base" hangingPunct="0">
        <a:spcBef>
          <a:spcPct val="15000"/>
        </a:spcBef>
        <a:spcAft>
          <a:spcPct val="0"/>
        </a:spcAft>
        <a:buChar char="•"/>
        <a:defRPr kern="1200">
          <a:solidFill>
            <a:schemeClr val="tx1"/>
          </a:solidFill>
          <a:latin typeface="+mn-lt"/>
          <a:ea typeface="+mn-ea"/>
          <a:cs typeface="+mn-cs"/>
        </a:defRPr>
      </a:lvl3pPr>
      <a:lvl4pPr marL="1200150" lvl="3" indent="-171450" algn="l" defTabSz="685800" rtl="0" eaLnBrk="0" fontAlgn="base" hangingPunct="0">
        <a:spcBef>
          <a:spcPct val="15000"/>
        </a:spcBef>
        <a:spcAft>
          <a:spcPct val="0"/>
        </a:spcAft>
        <a:buChar char="–"/>
        <a:defRPr sz="1500" kern="1200">
          <a:solidFill>
            <a:schemeClr val="tx1"/>
          </a:solidFill>
          <a:latin typeface="+mn-lt"/>
          <a:ea typeface="+mn-ea"/>
          <a:cs typeface="+mn-cs"/>
        </a:defRPr>
      </a:lvl4pPr>
      <a:lvl5pPr marL="1543050" lvl="4" indent="-171450" algn="l" defTabSz="685800" rtl="0" eaLnBrk="0" fontAlgn="base" hangingPunct="0">
        <a:spcBef>
          <a:spcPct val="15000"/>
        </a:spcBef>
        <a:spcAft>
          <a:spcPct val="0"/>
        </a:spcAft>
        <a:buChar char="»"/>
        <a:defRPr sz="1500" kern="1200">
          <a:solidFill>
            <a:schemeClr val="tx1"/>
          </a:solidFill>
          <a:latin typeface="+mn-lt"/>
          <a:ea typeface="+mn-ea"/>
          <a:cs typeface="+mn-cs"/>
        </a:defRPr>
      </a:lvl5pPr>
      <a:lvl6pPr marL="1886585" lvl="5"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6pPr>
      <a:lvl7pPr marL="2229485" lvl="6"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7pPr>
      <a:lvl8pPr marL="2572385" lvl="7"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8pPr>
      <a:lvl9pPr marL="2915285" lvl="8"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9pPr>
    </p:bodyStyle>
    <p:otherStyle>
      <a:lvl1pPr marL="0" lvl="0"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1pPr>
      <a:lvl2pPr marL="3429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6858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0287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3716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17145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058035"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2400935"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2743835"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06375"/>
            <a:ext cx="8229600" cy="857250"/>
          </a:xfrm>
          <a:prstGeom prst="rect">
            <a:avLst/>
          </a:prstGeom>
          <a:noFill/>
          <a:ln w="9525">
            <a:noFill/>
          </a:ln>
        </p:spPr>
        <p:txBody>
          <a:bodyPr anchor="ctr" anchorCtr="0"/>
          <a:lstStyle/>
          <a:p>
            <a:pPr lvl="0"/>
            <a:r>
              <a:rPr lang="zh-CN" altLang="en-US" dirty="0"/>
              <a:t>单击此处编辑母版标题样式</a:t>
            </a:r>
          </a:p>
        </p:txBody>
      </p:sp>
      <p:sp>
        <p:nvSpPr>
          <p:cNvPr id="1027" name="文本占位符 1026"/>
          <p:cNvSpPr>
            <a:spLocks noGrp="1"/>
          </p:cNvSpPr>
          <p:nvPr>
            <p:ph type="body"/>
          </p:nvPr>
        </p:nvSpPr>
        <p:spPr>
          <a:xfrm>
            <a:off x="457200" y="1200150"/>
            <a:ext cx="8229600" cy="3395663"/>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8" name="日期占位符 1027"/>
          <p:cNvSpPr>
            <a:spLocks noGrp="1"/>
          </p:cNvSpPr>
          <p:nvPr>
            <p:ph type="dt" sz="half" idx="2"/>
          </p:nvPr>
        </p:nvSpPr>
        <p:spPr>
          <a:xfrm>
            <a:off x="457200" y="4684713"/>
            <a:ext cx="2133600" cy="357188"/>
          </a:xfrm>
          <a:prstGeom prst="rect">
            <a:avLst/>
          </a:prstGeom>
          <a:noFill/>
          <a:ln w="9525">
            <a:noFill/>
          </a:ln>
        </p:spPr>
        <p:txBody>
          <a:bodyPr/>
          <a:lstStyle>
            <a:lvl1pPr eaLnBrk="1" hangingPunct="1">
              <a:defRPr sz="1050" noProof="1"/>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05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页脚占位符 1028"/>
          <p:cNvSpPr>
            <a:spLocks noGrp="1"/>
          </p:cNvSpPr>
          <p:nvPr>
            <p:ph type="ftr" sz="quarter" idx="3"/>
          </p:nvPr>
        </p:nvSpPr>
        <p:spPr>
          <a:xfrm>
            <a:off x="3124200" y="4684713"/>
            <a:ext cx="2895600" cy="357188"/>
          </a:xfrm>
          <a:prstGeom prst="rect">
            <a:avLst/>
          </a:prstGeom>
          <a:noFill/>
          <a:ln w="9525">
            <a:noFill/>
          </a:ln>
        </p:spPr>
        <p:txBody>
          <a:bodyPr/>
          <a:lstStyle>
            <a:lvl1pPr algn="ctr" eaLnBrk="1" hangingPunct="1">
              <a:defRPr sz="1050" noProof="1"/>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5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灯片编号占位符 1029"/>
          <p:cNvSpPr>
            <a:spLocks noGrp="1"/>
          </p:cNvSpPr>
          <p:nvPr>
            <p:ph type="sldNum" sz="quarter" idx="4"/>
          </p:nvPr>
        </p:nvSpPr>
        <p:spPr>
          <a:xfrm>
            <a:off x="6553200" y="4684713"/>
            <a:ext cx="2133600" cy="357188"/>
          </a:xfrm>
          <a:prstGeom prst="rect">
            <a:avLst/>
          </a:prstGeom>
          <a:noFill/>
          <a:ln w="9525">
            <a:noFill/>
          </a:ln>
        </p:spPr>
        <p:txBody>
          <a:bodyPr vert="horz" wrap="square" lIns="91440" tIns="45720" rIns="91440" bIns="45720" numCol="1" anchor="t" anchorCtr="0" compatLnSpc="1"/>
          <a:lstStyle>
            <a:lvl1pPr algn="r">
              <a:defRPr sz="1000"/>
            </a:lvl1pPr>
          </a:lstStyle>
          <a:p>
            <a:pPr lvl="0" eaLnBrk="1" hangingPunct="1">
              <a:buNone/>
            </a:pPr>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defTabSz="685800" rtl="0" eaLnBrk="0" fontAlgn="base" hangingPunct="0">
        <a:spcBef>
          <a:spcPct val="0"/>
        </a:spcBef>
        <a:spcAft>
          <a:spcPct val="0"/>
        </a:spcAft>
        <a:defRPr sz="3300" kern="1200">
          <a:solidFill>
            <a:schemeClr val="tx2"/>
          </a:solidFill>
          <a:latin typeface="+mj-lt"/>
          <a:ea typeface="+mj-ea"/>
          <a:cs typeface="+mj-cs"/>
        </a:defRPr>
      </a:lvl1pPr>
      <a:lvl2pPr algn="ctr" defTabSz="685800" rtl="0" eaLnBrk="0" fontAlgn="base" hangingPunct="0">
        <a:spcBef>
          <a:spcPct val="0"/>
        </a:spcBef>
        <a:spcAft>
          <a:spcPct val="0"/>
        </a:spcAft>
        <a:defRPr sz="3300">
          <a:solidFill>
            <a:schemeClr val="tx2"/>
          </a:solidFill>
          <a:latin typeface="Arial" panose="020B0604020202020204" pitchFamily="34" charset="0"/>
          <a:ea typeface="宋体" panose="02010600030101010101" pitchFamily="2" charset="-122"/>
        </a:defRPr>
      </a:lvl2pPr>
      <a:lvl3pPr algn="ctr" defTabSz="685800" rtl="0" eaLnBrk="0" fontAlgn="base" hangingPunct="0">
        <a:spcBef>
          <a:spcPct val="0"/>
        </a:spcBef>
        <a:spcAft>
          <a:spcPct val="0"/>
        </a:spcAft>
        <a:defRPr sz="3300">
          <a:solidFill>
            <a:schemeClr val="tx2"/>
          </a:solidFill>
          <a:latin typeface="Arial" panose="020B0604020202020204" pitchFamily="34" charset="0"/>
          <a:ea typeface="宋体" panose="02010600030101010101" pitchFamily="2" charset="-122"/>
        </a:defRPr>
      </a:lvl3pPr>
      <a:lvl4pPr algn="ctr" defTabSz="685800" rtl="0" eaLnBrk="0" fontAlgn="base" hangingPunct="0">
        <a:spcBef>
          <a:spcPct val="0"/>
        </a:spcBef>
        <a:spcAft>
          <a:spcPct val="0"/>
        </a:spcAft>
        <a:defRPr sz="3300">
          <a:solidFill>
            <a:schemeClr val="tx2"/>
          </a:solidFill>
          <a:latin typeface="Arial" panose="020B0604020202020204" pitchFamily="34" charset="0"/>
          <a:ea typeface="宋体" panose="02010600030101010101" pitchFamily="2" charset="-122"/>
        </a:defRPr>
      </a:lvl4pPr>
      <a:lvl5pPr algn="ctr" defTabSz="685800" rtl="0" eaLnBrk="0" fontAlgn="base" hangingPunct="0">
        <a:spcBef>
          <a:spcPct val="0"/>
        </a:spcBef>
        <a:spcAft>
          <a:spcPct val="0"/>
        </a:spcAft>
        <a:defRPr sz="3300">
          <a:solidFill>
            <a:schemeClr val="tx2"/>
          </a:solidFill>
          <a:latin typeface="Arial" panose="020B0604020202020204" pitchFamily="34" charset="0"/>
          <a:ea typeface="宋体" panose="02010600030101010101" pitchFamily="2" charset="-122"/>
        </a:defRPr>
      </a:lvl5pPr>
      <a:lvl6pPr marL="457200" algn="ctr" defTabSz="685800" rtl="0" fontAlgn="base">
        <a:spcBef>
          <a:spcPct val="0"/>
        </a:spcBef>
        <a:spcAft>
          <a:spcPct val="0"/>
        </a:spcAft>
        <a:defRPr sz="3300">
          <a:solidFill>
            <a:schemeClr val="tx2"/>
          </a:solidFill>
          <a:latin typeface="Arial" panose="020B0604020202020204" pitchFamily="34" charset="0"/>
          <a:ea typeface="宋体" panose="02010600030101010101" pitchFamily="2" charset="-122"/>
        </a:defRPr>
      </a:lvl6pPr>
      <a:lvl7pPr marL="914400" algn="ctr" defTabSz="685800" rtl="0" fontAlgn="base">
        <a:spcBef>
          <a:spcPct val="0"/>
        </a:spcBef>
        <a:spcAft>
          <a:spcPct val="0"/>
        </a:spcAft>
        <a:defRPr sz="3300">
          <a:solidFill>
            <a:schemeClr val="tx2"/>
          </a:solidFill>
          <a:latin typeface="Arial" panose="020B0604020202020204" pitchFamily="34" charset="0"/>
          <a:ea typeface="宋体" panose="02010600030101010101" pitchFamily="2" charset="-122"/>
        </a:defRPr>
      </a:lvl7pPr>
      <a:lvl8pPr marL="1371600" algn="ctr" defTabSz="685800" rtl="0" fontAlgn="base">
        <a:spcBef>
          <a:spcPct val="0"/>
        </a:spcBef>
        <a:spcAft>
          <a:spcPct val="0"/>
        </a:spcAft>
        <a:defRPr sz="3300">
          <a:solidFill>
            <a:schemeClr val="tx2"/>
          </a:solidFill>
          <a:latin typeface="Arial" panose="020B0604020202020204" pitchFamily="34" charset="0"/>
          <a:ea typeface="宋体" panose="02010600030101010101" pitchFamily="2" charset="-122"/>
        </a:defRPr>
      </a:lvl8pPr>
      <a:lvl9pPr marL="1828800" algn="ctr" defTabSz="685800" rtl="0" fontAlgn="base">
        <a:spcBef>
          <a:spcPct val="0"/>
        </a:spcBef>
        <a:spcAft>
          <a:spcPct val="0"/>
        </a:spcAft>
        <a:defRPr sz="3300">
          <a:solidFill>
            <a:schemeClr val="tx2"/>
          </a:solidFill>
          <a:latin typeface="Arial" panose="020B0604020202020204" pitchFamily="34" charset="0"/>
          <a:ea typeface="宋体" panose="02010600030101010101" pitchFamily="2" charset="-122"/>
        </a:defRPr>
      </a:lvl9pPr>
    </p:titleStyle>
    <p:bodyStyle>
      <a:lvl1pPr marL="257175" indent="-257175" algn="l" defTabSz="685800" rtl="0" eaLnBrk="0" fontAlgn="base" hangingPunct="0">
        <a:spcBef>
          <a:spcPct val="15000"/>
        </a:spcBef>
        <a:spcAft>
          <a:spcPct val="0"/>
        </a:spcAft>
        <a:buChar char="•"/>
        <a:defRPr sz="2400" kern="1200">
          <a:solidFill>
            <a:schemeClr val="tx1"/>
          </a:solidFill>
          <a:latin typeface="+mn-lt"/>
          <a:ea typeface="+mn-ea"/>
          <a:cs typeface="+mn-cs"/>
        </a:defRPr>
      </a:lvl1pPr>
      <a:lvl2pPr marL="557530" lvl="1" indent="-214630" algn="l" defTabSz="685800" rtl="0" eaLnBrk="0" fontAlgn="base" hangingPunct="0">
        <a:spcBef>
          <a:spcPct val="15000"/>
        </a:spcBef>
        <a:spcAft>
          <a:spcPct val="0"/>
        </a:spcAft>
        <a:buChar char="–"/>
        <a:defRPr sz="2100" kern="1200">
          <a:solidFill>
            <a:schemeClr val="tx1"/>
          </a:solidFill>
          <a:latin typeface="+mn-lt"/>
          <a:ea typeface="+mn-ea"/>
          <a:cs typeface="+mn-cs"/>
        </a:defRPr>
      </a:lvl2pPr>
      <a:lvl3pPr marL="857250" lvl="2" indent="-171450" algn="l" defTabSz="685800" rtl="0" eaLnBrk="0" fontAlgn="base" hangingPunct="0">
        <a:spcBef>
          <a:spcPct val="15000"/>
        </a:spcBef>
        <a:spcAft>
          <a:spcPct val="0"/>
        </a:spcAft>
        <a:buChar char="•"/>
        <a:defRPr kern="1200">
          <a:solidFill>
            <a:schemeClr val="tx1"/>
          </a:solidFill>
          <a:latin typeface="+mn-lt"/>
          <a:ea typeface="+mn-ea"/>
          <a:cs typeface="+mn-cs"/>
        </a:defRPr>
      </a:lvl3pPr>
      <a:lvl4pPr marL="1200150" lvl="3" indent="-171450" algn="l" defTabSz="685800" rtl="0" eaLnBrk="0" fontAlgn="base" hangingPunct="0">
        <a:spcBef>
          <a:spcPct val="15000"/>
        </a:spcBef>
        <a:spcAft>
          <a:spcPct val="0"/>
        </a:spcAft>
        <a:buChar char="–"/>
        <a:defRPr sz="1500" kern="1200">
          <a:solidFill>
            <a:schemeClr val="tx1"/>
          </a:solidFill>
          <a:latin typeface="+mn-lt"/>
          <a:ea typeface="+mn-ea"/>
          <a:cs typeface="+mn-cs"/>
        </a:defRPr>
      </a:lvl4pPr>
      <a:lvl5pPr marL="1543050" lvl="4" indent="-171450" algn="l" defTabSz="685800" rtl="0" eaLnBrk="0" fontAlgn="base" hangingPunct="0">
        <a:spcBef>
          <a:spcPct val="15000"/>
        </a:spcBef>
        <a:spcAft>
          <a:spcPct val="0"/>
        </a:spcAft>
        <a:buChar char="»"/>
        <a:defRPr sz="1500" kern="1200">
          <a:solidFill>
            <a:schemeClr val="tx1"/>
          </a:solidFill>
          <a:latin typeface="+mn-lt"/>
          <a:ea typeface="+mn-ea"/>
          <a:cs typeface="+mn-cs"/>
        </a:defRPr>
      </a:lvl5pPr>
      <a:lvl6pPr marL="1886585" lvl="5"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6pPr>
      <a:lvl7pPr marL="2229485" lvl="6"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7pPr>
      <a:lvl8pPr marL="2572385" lvl="7"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8pPr>
      <a:lvl9pPr marL="2915285" lvl="8"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9pPr>
    </p:bodyStyle>
    <p:otherStyle>
      <a:lvl1pPr marL="0" lvl="0"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1pPr>
      <a:lvl2pPr marL="3429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6858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0287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3716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17145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058035"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2400935"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2743835"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4.xml"/><Relationship Id="rId7" Type="http://schemas.openxmlformats.org/officeDocument/2006/relationships/image" Target="../media/image2.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7.xm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8.xml"/><Relationship Id="rId1" Type="http://schemas.openxmlformats.org/officeDocument/2006/relationships/tags" Target="../tags/tag17.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Layout" Target="../slideLayouts/slideLayout7.xml"/><Relationship Id="rId1" Type="http://schemas.openxmlformats.org/officeDocument/2006/relationships/tags" Target="../tags/tag1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image" Target="../media/image1.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7.xml"/><Relationship Id="rId1" Type="http://schemas.openxmlformats.org/officeDocument/2006/relationships/tags" Target="../tags/tag2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6.xml"/><Relationship Id="rId1" Type="http://schemas.openxmlformats.org/officeDocument/2006/relationships/tags" Target="../tags/tag25.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1.png"/><Relationship Id="rId4"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8.xml"/><Relationship Id="rId1" Type="http://schemas.openxmlformats.org/officeDocument/2006/relationships/tags" Target="../tags/tag27.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7.xml"/><Relationship Id="rId1" Type="http://schemas.openxmlformats.org/officeDocument/2006/relationships/tags" Target="../tags/tag29.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7.xml"/><Relationship Id="rId1" Type="http://schemas.openxmlformats.org/officeDocument/2006/relationships/tags" Target="../tags/tag30.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2.xml"/><Relationship Id="rId1" Type="http://schemas.openxmlformats.org/officeDocument/2006/relationships/tags" Target="../tags/tag31.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4.xml"/><Relationship Id="rId1" Type="http://schemas.openxmlformats.org/officeDocument/2006/relationships/tags" Target="../tags/tag33.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35.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10.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8.xml"/><Relationship Id="rId1" Type="http://schemas.openxmlformats.org/officeDocument/2006/relationships/tags" Target="../tags/tag14.xml"/><Relationship Id="rId5" Type="http://schemas.openxmlformats.org/officeDocument/2006/relationships/image" Target="../media/image12.jpe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6.xml"/><Relationship Id="rId1" Type="http://schemas.openxmlformats.org/officeDocument/2006/relationships/tags" Target="../tags/tag15.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图片 1" descr="img_v2_3b4d54cf-2cce-4d3d-b52e-eddd298d12dg"/>
          <p:cNvPicPr>
            <a:picLocks noChangeAspect="1"/>
          </p:cNvPicPr>
          <p:nvPr/>
        </p:nvPicPr>
        <p:blipFill>
          <a:blip r:embed="rId6"/>
          <a:stretch>
            <a:fillRect/>
          </a:stretch>
        </p:blipFill>
        <p:spPr>
          <a:xfrm>
            <a:off x="-972616" y="-313603"/>
            <a:ext cx="3821173" cy="2148978"/>
          </a:xfrm>
          <a:prstGeom prst="rect">
            <a:avLst/>
          </a:prstGeom>
          <a:noFill/>
          <a:ln w="9525">
            <a:noFill/>
          </a:ln>
        </p:spPr>
      </p:pic>
      <p:sp>
        <p:nvSpPr>
          <p:cNvPr id="4102" name="Rectangle 1"/>
          <p:cNvSpPr/>
          <p:nvPr/>
        </p:nvSpPr>
        <p:spPr>
          <a:xfrm>
            <a:off x="0" y="0"/>
            <a:ext cx="9144000" cy="0"/>
          </a:xfrm>
          <a:prstGeom prst="rect">
            <a:avLst/>
          </a:prstGeom>
          <a:solidFill>
            <a:srgbClr val="FFFFFF"/>
          </a:solidFill>
          <a:ln w="9525">
            <a:noFill/>
          </a:ln>
        </p:spPr>
        <p:txBody>
          <a:bodyPr wrap="none" lIns="0" tIns="0" rIns="0" bIns="0" anchor="ctr" anchorCtr="0">
            <a:spAutoFit/>
          </a:bodyPr>
          <a:lstStyle/>
          <a:p>
            <a:endParaRPr lang="zh-CN" altLang="zh-CN" sz="1200" dirty="0">
              <a:solidFill>
                <a:srgbClr val="5B616B"/>
              </a:solidFill>
              <a:latin typeface="Arial" panose="020B0604020202020204" pitchFamily="34" charset="0"/>
            </a:endParaRPr>
          </a:p>
          <a:p>
            <a:pPr>
              <a:buChar char="•"/>
            </a:pPr>
            <a:r>
              <a:rPr lang="zh-CN" altLang="zh-CN" sz="1200" dirty="0">
                <a:solidFill>
                  <a:srgbClr val="0071BC"/>
                </a:solidFill>
                <a:latin typeface="Arial" panose="020B0604020202020204" pitchFamily="34" charset="0"/>
              </a:rPr>
              <a:t>. </a:t>
            </a:r>
            <a:r>
              <a:rPr lang="zh-CN" altLang="zh-CN" sz="600" dirty="0">
                <a:latin typeface="Arial" panose="020B0604020202020204" pitchFamily="34" charset="0"/>
              </a:rPr>
              <a:t> </a:t>
            </a:r>
            <a:endParaRPr lang="zh-CN" altLang="zh-CN" dirty="0">
              <a:latin typeface="Arial" panose="020B0604020202020204" pitchFamily="34" charset="0"/>
            </a:endParaRPr>
          </a:p>
        </p:txBody>
      </p:sp>
      <p:sp>
        <p:nvSpPr>
          <p:cNvPr id="4103" name="Rectangle 2"/>
          <p:cNvSpPr/>
          <p:nvPr/>
        </p:nvSpPr>
        <p:spPr>
          <a:xfrm>
            <a:off x="152400" y="152400"/>
            <a:ext cx="9144000" cy="0"/>
          </a:xfrm>
          <a:prstGeom prst="rect">
            <a:avLst/>
          </a:prstGeom>
          <a:solidFill>
            <a:srgbClr val="FFFFFF"/>
          </a:solidFill>
          <a:ln w="9525">
            <a:noFill/>
          </a:ln>
        </p:spPr>
        <p:txBody>
          <a:bodyPr wrap="none" lIns="0" tIns="0" rIns="0" bIns="0" anchor="ctr" anchorCtr="0">
            <a:spAutoFit/>
          </a:bodyPr>
          <a:lstStyle/>
          <a:p>
            <a:endParaRPr lang="zh-CN" altLang="zh-CN" sz="1200" dirty="0">
              <a:solidFill>
                <a:srgbClr val="5B616B"/>
              </a:solidFill>
              <a:latin typeface="Arial" panose="020B0604020202020204" pitchFamily="34" charset="0"/>
            </a:endParaRPr>
          </a:p>
          <a:p>
            <a:pPr>
              <a:buChar char="•"/>
            </a:pPr>
            <a:r>
              <a:rPr lang="zh-CN" altLang="zh-CN" sz="1200" dirty="0">
                <a:solidFill>
                  <a:srgbClr val="0071BC"/>
                </a:solidFill>
                <a:latin typeface="Arial" panose="020B0604020202020204" pitchFamily="34" charset="0"/>
              </a:rPr>
              <a:t>. </a:t>
            </a:r>
            <a:r>
              <a:rPr lang="zh-CN" altLang="zh-CN" sz="600" dirty="0">
                <a:latin typeface="Arial" panose="020B0604020202020204" pitchFamily="34" charset="0"/>
              </a:rPr>
              <a:t> </a:t>
            </a:r>
            <a:endParaRPr lang="zh-CN" altLang="zh-CN" dirty="0">
              <a:latin typeface="Arial" panose="020B0604020202020204" pitchFamily="34" charset="0"/>
            </a:endParaRPr>
          </a:p>
        </p:txBody>
      </p:sp>
      <p:sp>
        <p:nvSpPr>
          <p:cNvPr id="4104" name="Rectangle 3"/>
          <p:cNvSpPr/>
          <p:nvPr/>
        </p:nvSpPr>
        <p:spPr>
          <a:xfrm>
            <a:off x="304800" y="304800"/>
            <a:ext cx="9144000" cy="0"/>
          </a:xfrm>
          <a:prstGeom prst="rect">
            <a:avLst/>
          </a:prstGeom>
          <a:solidFill>
            <a:srgbClr val="FFFFFF"/>
          </a:solidFill>
          <a:ln w="9525">
            <a:noFill/>
          </a:ln>
        </p:spPr>
        <p:txBody>
          <a:bodyPr wrap="none" lIns="0" tIns="0" rIns="0" bIns="0" anchor="ctr" anchorCtr="0">
            <a:spAutoFit/>
          </a:bodyPr>
          <a:lstStyle/>
          <a:p>
            <a:endParaRPr lang="zh-CN" altLang="zh-CN" sz="1200" dirty="0">
              <a:solidFill>
                <a:srgbClr val="5B616B"/>
              </a:solidFill>
              <a:latin typeface="Arial" panose="020B0604020202020204" pitchFamily="34" charset="0"/>
            </a:endParaRPr>
          </a:p>
          <a:p>
            <a:pPr>
              <a:buChar char="•"/>
            </a:pPr>
            <a:r>
              <a:rPr lang="zh-CN" altLang="zh-CN" sz="1200" dirty="0">
                <a:solidFill>
                  <a:srgbClr val="0071BC"/>
                </a:solidFill>
                <a:latin typeface="Arial" panose="020B0604020202020204" pitchFamily="34" charset="0"/>
              </a:rPr>
              <a:t>. </a:t>
            </a:r>
            <a:r>
              <a:rPr lang="zh-CN" altLang="zh-CN" sz="600" dirty="0">
                <a:latin typeface="Arial" panose="020B0604020202020204" pitchFamily="34" charset="0"/>
              </a:rPr>
              <a:t> </a:t>
            </a:r>
            <a:endParaRPr lang="zh-CN" altLang="zh-CN" dirty="0">
              <a:latin typeface="Arial" panose="020B0604020202020204" pitchFamily="34" charset="0"/>
            </a:endParaRPr>
          </a:p>
        </p:txBody>
      </p:sp>
      <p:sp>
        <p:nvSpPr>
          <p:cNvPr id="11" name="Text Box 6"/>
          <p:cNvSpPr txBox="1">
            <a:spLocks noChangeArrowheads="1"/>
          </p:cNvSpPr>
          <p:nvPr>
            <p:custDataLst>
              <p:tags r:id="rId2"/>
            </p:custDataLst>
          </p:nvPr>
        </p:nvSpPr>
        <p:spPr bwMode="auto">
          <a:xfrm>
            <a:off x="1749646" y="3169300"/>
            <a:ext cx="608703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rgbClr val="006699"/>
                </a:solidFill>
                <a:latin typeface="Palatino Linotype" panose="02040502050505030304" pitchFamily="18" charset="0"/>
                <a:ea typeface="宋体" panose="02010600030101010101" pitchFamily="2" charset="-122"/>
              </a:defRPr>
            </a:lvl1pPr>
            <a:lvl2pPr marL="742950" indent="-285750">
              <a:defRPr sz="2000">
                <a:solidFill>
                  <a:srgbClr val="006699"/>
                </a:solidFill>
                <a:latin typeface="Palatino Linotype" panose="02040502050505030304" pitchFamily="18" charset="0"/>
                <a:ea typeface="宋体" panose="02010600030101010101" pitchFamily="2" charset="-122"/>
              </a:defRPr>
            </a:lvl2pPr>
            <a:lvl3pPr marL="1143000" indent="-228600">
              <a:defRPr sz="2000">
                <a:solidFill>
                  <a:srgbClr val="006699"/>
                </a:solidFill>
                <a:latin typeface="Palatino Linotype" panose="02040502050505030304" pitchFamily="18" charset="0"/>
                <a:ea typeface="宋体" panose="02010600030101010101" pitchFamily="2" charset="-122"/>
              </a:defRPr>
            </a:lvl3pPr>
            <a:lvl4pPr marL="1600200" indent="-228600">
              <a:defRPr sz="2000">
                <a:solidFill>
                  <a:srgbClr val="006699"/>
                </a:solidFill>
                <a:latin typeface="Palatino Linotype" panose="02040502050505030304" pitchFamily="18" charset="0"/>
                <a:ea typeface="宋体" panose="02010600030101010101" pitchFamily="2" charset="-122"/>
              </a:defRPr>
            </a:lvl4pPr>
            <a:lvl5pPr marL="2057400" indent="-228600">
              <a:defRPr sz="2000">
                <a:solidFill>
                  <a:srgbClr val="006699"/>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9pPr>
          </a:lstStyle>
          <a:p>
            <a:pPr algn="ctr"/>
            <a:r>
              <a:rPr lang="en-US" altLang="zh-CN" sz="1600" dirty="0">
                <a:solidFill>
                  <a:srgbClr val="0A999E"/>
                </a:solidFill>
                <a:latin typeface="Times New Roman" panose="02020603050405020304" pitchFamily="18" charset="0"/>
                <a:cs typeface="Times New Roman" panose="02020603050405020304" pitchFamily="18" charset="0"/>
              </a:rPr>
              <a:t>Zheng Liu, </a:t>
            </a:r>
            <a:r>
              <a:rPr lang="en-US" altLang="zh-CN" sz="1600" dirty="0" err="1">
                <a:solidFill>
                  <a:srgbClr val="0A999E"/>
                </a:solidFill>
                <a:latin typeface="Times New Roman" panose="02020603050405020304" pitchFamily="18" charset="0"/>
                <a:cs typeface="Times New Roman" panose="02020603050405020304" pitchFamily="18" charset="0"/>
              </a:rPr>
              <a:t>Mengzhen</a:t>
            </a:r>
            <a:r>
              <a:rPr lang="en-US" altLang="zh-CN" sz="1600" dirty="0">
                <a:solidFill>
                  <a:srgbClr val="0A999E"/>
                </a:solidFill>
                <a:latin typeface="Times New Roman" panose="02020603050405020304" pitchFamily="18" charset="0"/>
                <a:cs typeface="Times New Roman" panose="02020603050405020304" pitchFamily="18" charset="0"/>
              </a:rPr>
              <a:t> Hu, </a:t>
            </a:r>
            <a:r>
              <a:rPr lang="en-US" altLang="zh-CN" sz="1600" dirty="0" err="1">
                <a:solidFill>
                  <a:srgbClr val="0A999E"/>
                </a:solidFill>
                <a:latin typeface="Times New Roman" panose="02020603050405020304" pitchFamily="18" charset="0"/>
                <a:cs typeface="Times New Roman" panose="02020603050405020304" pitchFamily="18" charset="0"/>
              </a:rPr>
              <a:t>Yuanrui</a:t>
            </a:r>
            <a:r>
              <a:rPr lang="en-US" altLang="zh-CN" sz="1600" dirty="0">
                <a:solidFill>
                  <a:srgbClr val="0A999E"/>
                </a:solidFill>
                <a:latin typeface="Times New Roman" panose="02020603050405020304" pitchFamily="18" charset="0"/>
                <a:cs typeface="Times New Roman" panose="02020603050405020304" pitchFamily="18" charset="0"/>
              </a:rPr>
              <a:t> Zheng, </a:t>
            </a:r>
            <a:r>
              <a:rPr lang="en-US" altLang="zh-CN" sz="1600" dirty="0" err="1">
                <a:solidFill>
                  <a:srgbClr val="0A999E"/>
                </a:solidFill>
                <a:latin typeface="Times New Roman" panose="02020603050405020304" pitchFamily="18" charset="0"/>
                <a:cs typeface="Times New Roman" panose="02020603050405020304" pitchFamily="18" charset="0"/>
              </a:rPr>
              <a:t>Jie</a:t>
            </a:r>
            <a:r>
              <a:rPr lang="en-US" altLang="zh-CN" sz="1600" dirty="0">
                <a:solidFill>
                  <a:srgbClr val="0A999E"/>
                </a:solidFill>
                <a:latin typeface="Times New Roman" panose="02020603050405020304" pitchFamily="18" charset="0"/>
                <a:cs typeface="Times New Roman" panose="02020603050405020304" pitchFamily="18" charset="0"/>
              </a:rPr>
              <a:t> Sui, </a:t>
            </a:r>
            <a:r>
              <a:rPr lang="en-US" altLang="zh-CN" sz="1600" dirty="0" err="1">
                <a:solidFill>
                  <a:srgbClr val="0A999E"/>
                </a:solidFill>
                <a:latin typeface="Times New Roman" panose="02020603050405020304" pitchFamily="18" charset="0"/>
                <a:cs typeface="Times New Roman" panose="02020603050405020304" pitchFamily="18" charset="0"/>
              </a:rPr>
              <a:t>Chuan</a:t>
            </a:r>
            <a:r>
              <a:rPr lang="en-US" altLang="zh-CN" sz="1600" dirty="0">
                <a:solidFill>
                  <a:srgbClr val="0A999E"/>
                </a:solidFill>
                <a:latin typeface="Times New Roman" panose="02020603050405020304" pitchFamily="18" charset="0"/>
                <a:cs typeface="Times New Roman" panose="02020603050405020304" pitchFamily="18" charset="0"/>
              </a:rPr>
              <a:t>-Peng Hu*</a:t>
            </a:r>
            <a:endParaRPr lang="zh-CN" altLang="en-US" sz="1600" dirty="0">
              <a:solidFill>
                <a:srgbClr val="0A999E"/>
              </a:solidFill>
              <a:latin typeface="Times New Roman" panose="02020603050405020304" pitchFamily="18" charset="0"/>
              <a:cs typeface="Times New Roman" panose="02020603050405020304" pitchFamily="18" charset="0"/>
            </a:endParaRPr>
          </a:p>
        </p:txBody>
      </p:sp>
      <p:sp>
        <p:nvSpPr>
          <p:cNvPr id="2" name="文本框 1"/>
          <p:cNvSpPr txBox="1"/>
          <p:nvPr>
            <p:custDataLst>
              <p:tags r:id="rId3"/>
            </p:custDataLst>
          </p:nvPr>
        </p:nvSpPr>
        <p:spPr>
          <a:xfrm>
            <a:off x="1670332" y="203826"/>
            <a:ext cx="1401051" cy="344805"/>
          </a:xfrm>
          <a:prstGeom prst="rect">
            <a:avLst/>
          </a:prstGeom>
          <a:noFill/>
        </p:spPr>
        <p:txBody>
          <a:bodyPr wrap="square">
            <a:spAutoFit/>
          </a:bodyPr>
          <a:lstStyle/>
          <a:p>
            <a:pPr marR="0" defTabSz="914400">
              <a:buClrTx/>
              <a:buSzTx/>
              <a:buFontTx/>
              <a:buNone/>
              <a:defRPr/>
            </a:pPr>
            <a:r>
              <a:rPr lang="en-US" altLang="zh-CN" sz="1600" dirty="0">
                <a:solidFill>
                  <a:srgbClr val="0CA09D"/>
                </a:solidFill>
                <a:latin typeface="Times New Roman" panose="02020603050405020304" pitchFamily="18" charset="0"/>
                <a:cs typeface="Times New Roman" panose="02020603050405020304" pitchFamily="18" charset="0"/>
              </a:rPr>
              <a:t>2023.10.15</a:t>
            </a:r>
          </a:p>
        </p:txBody>
      </p:sp>
      <p:sp>
        <p:nvSpPr>
          <p:cNvPr id="3" name="文本框 3">
            <a:extLst>
              <a:ext uri="{FF2B5EF4-FFF2-40B4-BE49-F238E27FC236}">
                <a16:creationId xmlns:a16="http://schemas.microsoft.com/office/drawing/2014/main" id="{F431AF2D-8292-3F61-350E-6305F5C488DA}"/>
              </a:ext>
            </a:extLst>
          </p:cNvPr>
          <p:cNvSpPr txBox="1"/>
          <p:nvPr/>
        </p:nvSpPr>
        <p:spPr>
          <a:xfrm>
            <a:off x="685463" y="1476868"/>
            <a:ext cx="7990993" cy="2062103"/>
          </a:xfrm>
          <a:prstGeom prst="rect">
            <a:avLst/>
          </a:prstGeom>
          <a:noFill/>
        </p:spPr>
        <p:txBody>
          <a:bodyPr wrap="square">
            <a:spAutoFit/>
          </a:bodyPr>
          <a:lstStyle/>
          <a:p>
            <a:pPr algn="ctr"/>
            <a:r>
              <a:rPr lang="en-GB" sz="3200" b="1" dirty="0">
                <a:solidFill>
                  <a:srgbClr val="006699"/>
                </a:solidFill>
                <a:latin typeface="Times New Roman" panose="02020603050405020304" pitchFamily="18" charset="0"/>
                <a:cs typeface="Times New Roman" panose="02020603050405020304" pitchFamily="18" charset="0"/>
              </a:rPr>
              <a:t>Reliability Assessment of the Self Perceptual Matching Task as a Measurement of the</a:t>
            </a:r>
            <a:r>
              <a:rPr lang="zh-CN" altLang="en-US" sz="3200" b="1" dirty="0">
                <a:solidFill>
                  <a:srgbClr val="006699"/>
                </a:solidFill>
                <a:latin typeface="Times New Roman" panose="02020603050405020304" pitchFamily="18" charset="0"/>
                <a:cs typeface="Times New Roman" panose="02020603050405020304" pitchFamily="18" charset="0"/>
              </a:rPr>
              <a:t> </a:t>
            </a:r>
            <a:r>
              <a:rPr lang="en-GB" sz="3200" b="1" dirty="0">
                <a:solidFill>
                  <a:srgbClr val="006699"/>
                </a:solidFill>
                <a:latin typeface="Times New Roman" panose="02020603050405020304" pitchFamily="18" charset="0"/>
                <a:cs typeface="Times New Roman" panose="02020603050405020304" pitchFamily="18" charset="0"/>
              </a:rPr>
              <a:t>Self-Prioritization Effect</a:t>
            </a:r>
          </a:p>
          <a:p>
            <a:pPr algn="ctr"/>
            <a:endParaRPr lang="en-US" altLang="zh-CN" sz="3200" b="1" dirty="0">
              <a:solidFill>
                <a:srgbClr val="006699"/>
              </a:solidFill>
              <a:latin typeface="Times New Roman" panose="02020603050405020304" pitchFamily="18" charset="0"/>
              <a:cs typeface="Times New Roman" panose="02020603050405020304" pitchFamily="18" charset="0"/>
            </a:endParaRPr>
          </a:p>
        </p:txBody>
      </p:sp>
      <p:grpSp>
        <p:nvGrpSpPr>
          <p:cNvPr id="9" name="Group 8">
            <a:extLst>
              <a:ext uri="{FF2B5EF4-FFF2-40B4-BE49-F238E27FC236}">
                <a16:creationId xmlns:a16="http://schemas.microsoft.com/office/drawing/2014/main" id="{A16C82C8-D7F2-C5D3-2680-8348F02D85B2}"/>
              </a:ext>
            </a:extLst>
          </p:cNvPr>
          <p:cNvGrpSpPr/>
          <p:nvPr/>
        </p:nvGrpSpPr>
        <p:grpSpPr>
          <a:xfrm>
            <a:off x="827584" y="4083918"/>
            <a:ext cx="7200800" cy="724293"/>
            <a:chOff x="827584" y="4299942"/>
            <a:chExt cx="7200800" cy="724293"/>
          </a:xfrm>
        </p:grpSpPr>
        <p:pic>
          <p:nvPicPr>
            <p:cNvPr id="4098" name="图片 3"/>
            <p:cNvPicPr>
              <a:picLocks noChangeAspect="1"/>
            </p:cNvPicPr>
            <p:nvPr/>
          </p:nvPicPr>
          <p:blipFill>
            <a:blip r:embed="rId7">
              <a:clrChange>
                <a:clrFrom>
                  <a:srgbClr val="FFFFFF"/>
                </a:clrFrom>
                <a:clrTo>
                  <a:srgbClr val="FFFFFF">
                    <a:alpha val="0"/>
                  </a:srgbClr>
                </a:clrTo>
              </a:clrChange>
            </a:blip>
            <a:stretch>
              <a:fillRect/>
            </a:stretch>
          </p:blipFill>
          <p:spPr>
            <a:xfrm>
              <a:off x="827584" y="4493607"/>
              <a:ext cx="2264151" cy="526415"/>
            </a:xfrm>
            <a:prstGeom prst="rect">
              <a:avLst/>
            </a:prstGeom>
            <a:noFill/>
            <a:ln w="9525">
              <a:noFill/>
            </a:ln>
          </p:spPr>
        </p:pic>
        <p:pic>
          <p:nvPicPr>
            <p:cNvPr id="4" name="Picture 3">
              <a:extLst>
                <a:ext uri="{FF2B5EF4-FFF2-40B4-BE49-F238E27FC236}">
                  <a16:creationId xmlns:a16="http://schemas.microsoft.com/office/drawing/2014/main" id="{B6AE8189-27F1-D3C6-5C32-9E08424B7C24}"/>
                </a:ext>
              </a:extLst>
            </p:cNvPr>
            <p:cNvPicPr>
              <a:picLocks noChangeAspect="1"/>
            </p:cNvPicPr>
            <p:nvPr/>
          </p:nvPicPr>
          <p:blipFill rotWithShape="1">
            <a:blip r:embed="rId8"/>
            <a:srcRect l="-1" r="3303" b="21365"/>
            <a:stretch/>
          </p:blipFill>
          <p:spPr>
            <a:xfrm>
              <a:off x="6444208" y="4299942"/>
              <a:ext cx="1584176" cy="724293"/>
            </a:xfrm>
            <a:prstGeom prst="rect">
              <a:avLst/>
            </a:prstGeom>
          </p:spPr>
        </p:pic>
        <p:pic>
          <p:nvPicPr>
            <p:cNvPr id="6" name="Picture 5">
              <a:extLst>
                <a:ext uri="{FF2B5EF4-FFF2-40B4-BE49-F238E27FC236}">
                  <a16:creationId xmlns:a16="http://schemas.microsoft.com/office/drawing/2014/main" id="{8692F5DC-75EF-2B50-82B0-A48B437B00C2}"/>
                </a:ext>
              </a:extLst>
            </p:cNvPr>
            <p:cNvPicPr>
              <a:picLocks noChangeAspect="1"/>
            </p:cNvPicPr>
            <p:nvPr/>
          </p:nvPicPr>
          <p:blipFill>
            <a:blip r:embed="rId9"/>
            <a:stretch>
              <a:fillRect/>
            </a:stretch>
          </p:blipFill>
          <p:spPr>
            <a:xfrm>
              <a:off x="3347864" y="4559953"/>
              <a:ext cx="2890599" cy="415316"/>
            </a:xfrm>
            <a:prstGeom prst="rect">
              <a:avLst/>
            </a:prstGeom>
          </p:spPr>
        </p:pic>
        <p:sp>
          <p:nvSpPr>
            <p:cNvPr id="8" name="TextBox 7">
              <a:extLst>
                <a:ext uri="{FF2B5EF4-FFF2-40B4-BE49-F238E27FC236}">
                  <a16:creationId xmlns:a16="http://schemas.microsoft.com/office/drawing/2014/main" id="{C44148E4-8531-FB15-8A7C-1B899A7412A6}"/>
                </a:ext>
              </a:extLst>
            </p:cNvPr>
            <p:cNvSpPr txBox="1"/>
            <p:nvPr/>
          </p:nvSpPr>
          <p:spPr>
            <a:xfrm>
              <a:off x="2954882" y="4469368"/>
              <a:ext cx="392982" cy="369332"/>
            </a:xfrm>
            <a:prstGeom prst="rect">
              <a:avLst/>
            </a:prstGeom>
            <a:noFill/>
          </p:spPr>
          <p:txBody>
            <a:bodyPr wrap="square">
              <a:spAutoFit/>
            </a:bodyPr>
            <a:lstStyle/>
            <a:p>
              <a:r>
                <a:rPr lang="en-US" altLang="zh-CN" sz="1800" dirty="0">
                  <a:solidFill>
                    <a:srgbClr val="0A999E"/>
                  </a:solidFill>
                  <a:latin typeface="Times New Roman" panose="02020603050405020304" pitchFamily="18" charset="0"/>
                  <a:cs typeface="Times New Roman" panose="02020603050405020304" pitchFamily="18" charset="0"/>
                </a:rPr>
                <a:t>*</a:t>
              </a:r>
              <a:endParaRPr lang="en-CN" dirty="0"/>
            </a:p>
          </p:txBody>
        </p:sp>
      </p:gr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611560" y="339502"/>
            <a:ext cx="7222746" cy="523220"/>
          </a:xfrm>
          <a:prstGeom prst="rect">
            <a:avLst/>
          </a:prstGeom>
          <a:noFill/>
        </p:spPr>
        <p:txBody>
          <a:bodyPr wrap="square">
            <a:spAutoFit/>
          </a:bodyPr>
          <a:lstStyle/>
          <a:p>
            <a:pPr marR="0" defTabSz="914400">
              <a:buClrTx/>
              <a:buSzTx/>
              <a:buFontTx/>
              <a:buNone/>
              <a:defRPr/>
            </a:pPr>
            <a:r>
              <a:rPr lang="en-CN" altLang="zh-CN" sz="2800" b="1" dirty="0">
                <a:solidFill>
                  <a:srgbClr val="006699"/>
                </a:solidFill>
                <a:latin typeface="Times New Roman" panose="02020603050405020304" pitchFamily="18" charset="0"/>
                <a:cs typeface="Times New Roman" panose="02020603050405020304" pitchFamily="18" charset="0"/>
                <a:sym typeface="+mn-ea"/>
              </a:rPr>
              <a:t>The</a:t>
            </a:r>
            <a:r>
              <a:rPr lang="zh-CN" altLang="en-US" sz="2800" b="1" dirty="0">
                <a:solidFill>
                  <a:srgbClr val="006699"/>
                </a:solidFill>
                <a:latin typeface="Times New Roman" panose="02020603050405020304" pitchFamily="18" charset="0"/>
                <a:cs typeface="Times New Roman" panose="02020603050405020304" pitchFamily="18" charset="0"/>
                <a:sym typeface="+mn-ea"/>
              </a:rPr>
              <a:t> </a:t>
            </a:r>
            <a:r>
              <a:rPr lang="en-US" altLang="zh-CN" sz="2800" b="1" dirty="0">
                <a:solidFill>
                  <a:srgbClr val="006699"/>
                </a:solidFill>
                <a:latin typeface="Times New Roman" panose="02020603050405020304" pitchFamily="18" charset="0"/>
                <a:cs typeface="Times New Roman" panose="02020603050405020304" pitchFamily="18" charset="0"/>
                <a:sym typeface="+mn-ea"/>
              </a:rPr>
              <a:t>Current Study </a:t>
            </a:r>
            <a:endParaRPr lang="en-US" altLang="zh-CN" sz="2800" b="1" dirty="0">
              <a:solidFill>
                <a:srgbClr val="006699"/>
              </a:solidFill>
              <a:latin typeface="Times New Roman" panose="02020603050405020304" pitchFamily="18" charset="0"/>
              <a:cs typeface="Times New Roman" panose="02020603050405020304" pitchFamily="18" charset="0"/>
            </a:endParaRPr>
          </a:p>
        </p:txBody>
      </p:sp>
      <p:pic>
        <p:nvPicPr>
          <p:cNvPr id="4101" name="图片 1" descr="img_v2_3b4d54cf-2cce-4d3d-b52e-eddd298d12dg"/>
          <p:cNvPicPr>
            <a:picLocks noChangeAspect="1"/>
          </p:cNvPicPr>
          <p:nvPr>
            <p:custDataLst>
              <p:tags r:id="rId2"/>
            </p:custDataLst>
          </p:nvPr>
        </p:nvPicPr>
        <p:blipFill>
          <a:blip r:embed="rId4">
            <a:alphaModFix amt="37000"/>
          </a:blip>
          <a:stretch>
            <a:fillRect/>
          </a:stretch>
        </p:blipFill>
        <p:spPr>
          <a:xfrm>
            <a:off x="6804660" y="3651885"/>
            <a:ext cx="2852420" cy="1604645"/>
          </a:xfrm>
          <a:prstGeom prst="rect">
            <a:avLst/>
          </a:prstGeom>
          <a:noFill/>
          <a:ln w="9525">
            <a:noFill/>
          </a:ln>
        </p:spPr>
      </p:pic>
      <p:sp>
        <p:nvSpPr>
          <p:cNvPr id="4" name="TextBox 3">
            <a:extLst>
              <a:ext uri="{FF2B5EF4-FFF2-40B4-BE49-F238E27FC236}">
                <a16:creationId xmlns:a16="http://schemas.microsoft.com/office/drawing/2014/main" id="{D3B85DF2-EB7E-6532-1AD2-989283A142C7}"/>
              </a:ext>
            </a:extLst>
          </p:cNvPr>
          <p:cNvSpPr txBox="1"/>
          <p:nvPr/>
        </p:nvSpPr>
        <p:spPr>
          <a:xfrm>
            <a:off x="611560" y="1103141"/>
            <a:ext cx="7222746" cy="2308324"/>
          </a:xfrm>
          <a:prstGeom prst="rect">
            <a:avLst/>
          </a:prstGeom>
          <a:noFill/>
        </p:spPr>
        <p:txBody>
          <a:bodyPr wrap="square">
            <a:spAutoFit/>
          </a:bodyPr>
          <a:lstStyle/>
          <a:p>
            <a:pPr marL="285750" indent="-285750">
              <a:buFont typeface="Wingdings" pitchFamily="2" charset="2"/>
              <a:buChar char="q"/>
            </a:pPr>
            <a:r>
              <a:rPr lang="en-US" dirty="0">
                <a:solidFill>
                  <a:srgbClr val="006699"/>
                </a:solidFill>
                <a:latin typeface="Times New Roman" panose="02020603050405020304" pitchFamily="18" charset="0"/>
              </a:rPr>
              <a:t>Research Questions</a:t>
            </a:r>
          </a:p>
          <a:p>
            <a:pPr marL="742950" lvl="1" indent="-285750">
              <a:buFont typeface="Wingdings" pitchFamily="2" charset="2"/>
              <a:buChar char="ü"/>
            </a:pPr>
            <a:r>
              <a:rPr lang="en-GB" dirty="0">
                <a:solidFill>
                  <a:srgbClr val="0A999E"/>
                </a:solidFill>
                <a:latin typeface="Times New Roman" panose="02020603050405020304" pitchFamily="18" charset="0"/>
                <a:cs typeface="Times New Roman" panose="02020603050405020304" pitchFamily="18" charset="0"/>
              </a:rPr>
              <a:t>Given the variability of indicators (RT, ACC, </a:t>
            </a:r>
            <a:r>
              <a:rPr lang="en-GB" i="1" dirty="0">
                <a:solidFill>
                  <a:srgbClr val="0A999E"/>
                </a:solidFill>
                <a:latin typeface="Times New Roman" panose="02020603050405020304" pitchFamily="18" charset="0"/>
                <a:cs typeface="Times New Roman" panose="02020603050405020304" pitchFamily="18" charset="0"/>
              </a:rPr>
              <a:t>d′, </a:t>
            </a:r>
            <a:r>
              <a:rPr lang="el-GR" i="1" dirty="0">
                <a:solidFill>
                  <a:srgbClr val="0A999E"/>
                </a:solidFill>
                <a:latin typeface="Times New Roman" panose="02020603050405020304" pitchFamily="18" charset="0"/>
                <a:cs typeface="Times New Roman" panose="02020603050405020304" pitchFamily="18" charset="0"/>
              </a:rPr>
              <a:t>η, </a:t>
            </a:r>
            <a:r>
              <a:rPr lang="en-GB" i="1" dirty="0">
                <a:solidFill>
                  <a:srgbClr val="0A999E"/>
                </a:solidFill>
                <a:latin typeface="Times New Roman" panose="02020603050405020304" pitchFamily="18" charset="0"/>
                <a:cs typeface="Times New Roman" panose="02020603050405020304" pitchFamily="18" charset="0"/>
              </a:rPr>
              <a:t>v, z</a:t>
            </a:r>
            <a:r>
              <a:rPr lang="en-GB" dirty="0">
                <a:solidFill>
                  <a:srgbClr val="0A999E"/>
                </a:solidFill>
                <a:latin typeface="Times New Roman" panose="02020603050405020304" pitchFamily="18" charset="0"/>
                <a:cs typeface="Times New Roman" panose="02020603050405020304" pitchFamily="18" charset="0"/>
              </a:rPr>
              <a:t>) and choice of baseline conditions (“Close other”, “Stranger”, “Celebrity”, and “Non-person”), which way of quantifying SPE is the most reliable one(s)?</a:t>
            </a:r>
          </a:p>
          <a:p>
            <a:pPr marL="800100" lvl="1" indent="-342900">
              <a:buFont typeface="Wingdings" pitchFamily="2" charset="2"/>
              <a:buChar char="ü"/>
            </a:pPr>
            <a:r>
              <a:rPr lang="en-GB" dirty="0">
                <a:solidFill>
                  <a:srgbClr val="0A999E"/>
                </a:solidFill>
                <a:latin typeface="Times New Roman" panose="02020603050405020304" pitchFamily="18" charset="0"/>
                <a:cs typeface="Times New Roman" panose="02020603050405020304" pitchFamily="18" charset="0"/>
              </a:rPr>
              <a:t>Is the SPE measured by SPMT suitable for assessing individual differences? </a:t>
            </a:r>
            <a:endParaRPr lang="en-GB" dirty="0">
              <a:solidFill>
                <a:srgbClr val="0A999E"/>
              </a:solidFill>
              <a:latin typeface="Times" pitchFamily="2" charset="0"/>
            </a:endParaRPr>
          </a:p>
          <a:p>
            <a:pPr marL="742950" lvl="1" indent="-285750">
              <a:buFont typeface="Wingdings" pitchFamily="2" charset="2"/>
              <a:buChar char="Ø"/>
            </a:pPr>
            <a:endParaRPr lang="en-GB" dirty="0">
              <a:solidFill>
                <a:srgbClr val="006699"/>
              </a:solidFill>
              <a:latin typeface="Times" pitchFamily="2" charset="0"/>
            </a:endParaRPr>
          </a:p>
        </p:txBody>
      </p:sp>
    </p:spTree>
    <p:extLst>
      <p:ext uri="{BB962C8B-B14F-4D97-AF65-F5344CB8AC3E}">
        <p14:creationId xmlns:p14="http://schemas.microsoft.com/office/powerpoint/2010/main" val="907438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AEAC32-46EB-63AE-8BF8-98C8B70331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7169" y="1464595"/>
            <a:ext cx="5363748" cy="3254819"/>
          </a:xfrm>
          <a:prstGeom prst="rect">
            <a:avLst/>
          </a:prstGeom>
        </p:spPr>
      </p:pic>
      <p:sp>
        <p:nvSpPr>
          <p:cNvPr id="7" name="文本框 1">
            <a:extLst>
              <a:ext uri="{FF2B5EF4-FFF2-40B4-BE49-F238E27FC236}">
                <a16:creationId xmlns:a16="http://schemas.microsoft.com/office/drawing/2014/main" id="{7CD27E4A-303E-CB41-2D63-11980FCD102A}"/>
              </a:ext>
            </a:extLst>
          </p:cNvPr>
          <p:cNvSpPr txBox="1"/>
          <p:nvPr>
            <p:custDataLst>
              <p:tags r:id="rId1"/>
            </p:custDataLst>
          </p:nvPr>
        </p:nvSpPr>
        <p:spPr>
          <a:xfrm>
            <a:off x="611560" y="325043"/>
            <a:ext cx="7222746" cy="523220"/>
          </a:xfrm>
          <a:prstGeom prst="rect">
            <a:avLst/>
          </a:prstGeom>
          <a:noFill/>
        </p:spPr>
        <p:txBody>
          <a:bodyPr wrap="square">
            <a:spAutoFit/>
          </a:bodyPr>
          <a:lstStyle/>
          <a:p>
            <a:pPr marR="0" defTabSz="914400">
              <a:buClrTx/>
              <a:buSzTx/>
              <a:buFontTx/>
              <a:buNone/>
              <a:defRPr/>
            </a:pPr>
            <a:r>
              <a:rPr lang="en-US" altLang="zh-CN" sz="2800" b="1" dirty="0">
                <a:solidFill>
                  <a:srgbClr val="006699"/>
                </a:solidFill>
                <a:latin typeface="Times New Roman" panose="02020603050405020304" pitchFamily="18" charset="0"/>
                <a:cs typeface="Times New Roman" panose="02020603050405020304" pitchFamily="18" charset="0"/>
                <a:sym typeface="+mn-ea"/>
              </a:rPr>
              <a:t>Method</a:t>
            </a:r>
            <a:endParaRPr lang="en-US" altLang="zh-CN" sz="2800" b="1" dirty="0">
              <a:solidFill>
                <a:srgbClr val="006699"/>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D92D6232-0EC9-F575-14F5-6E72C4AA9EEE}"/>
              </a:ext>
            </a:extLst>
          </p:cNvPr>
          <p:cNvSpPr txBox="1"/>
          <p:nvPr/>
        </p:nvSpPr>
        <p:spPr>
          <a:xfrm>
            <a:off x="611560" y="1494865"/>
            <a:ext cx="4824536" cy="1477328"/>
          </a:xfrm>
          <a:prstGeom prst="rect">
            <a:avLst/>
          </a:prstGeom>
          <a:noFill/>
        </p:spPr>
        <p:txBody>
          <a:bodyPr wrap="square">
            <a:spAutoFit/>
          </a:bodyPr>
          <a:lstStyle/>
          <a:p>
            <a:endParaRPr lang="en-GB" dirty="0">
              <a:solidFill>
                <a:srgbClr val="006699"/>
              </a:solidFill>
              <a:latin typeface="Times New Roman" panose="02020603050405020304" pitchFamily="18" charset="0"/>
              <a:cs typeface="Times New Roman" panose="02020603050405020304" pitchFamily="18" charset="0"/>
            </a:endParaRPr>
          </a:p>
          <a:p>
            <a:pPr marL="285750" indent="-285750">
              <a:buFont typeface="Wingdings" pitchFamily="2" charset="2"/>
              <a:buChar char="q"/>
            </a:pPr>
            <a:r>
              <a:rPr lang="en-GB" dirty="0">
                <a:solidFill>
                  <a:srgbClr val="006699"/>
                </a:solidFill>
                <a:latin typeface="Times New Roman" panose="02020603050405020304" pitchFamily="18" charset="0"/>
                <a:cs typeface="Times New Roman" panose="02020603050405020304" pitchFamily="18" charset="0"/>
              </a:rPr>
              <a:t>Analysis plans for this study were preregistered on OSF (https://</a:t>
            </a:r>
            <a:r>
              <a:rPr lang="en-GB" dirty="0" err="1">
                <a:solidFill>
                  <a:srgbClr val="006699"/>
                </a:solidFill>
                <a:latin typeface="Times New Roman" panose="02020603050405020304" pitchFamily="18" charset="0"/>
                <a:cs typeface="Times New Roman" panose="02020603050405020304" pitchFamily="18" charset="0"/>
              </a:rPr>
              <a:t>osf.io</a:t>
            </a:r>
            <a:r>
              <a:rPr lang="en-GB" dirty="0">
                <a:solidFill>
                  <a:srgbClr val="006699"/>
                </a:solidFill>
                <a:latin typeface="Times New Roman" panose="02020603050405020304" pitchFamily="18" charset="0"/>
                <a:cs typeface="Times New Roman" panose="02020603050405020304" pitchFamily="18" charset="0"/>
              </a:rPr>
              <a:t>/pcv3u/). </a:t>
            </a:r>
          </a:p>
          <a:p>
            <a:pPr marL="285750" indent="-285750">
              <a:buFont typeface="Wingdings" pitchFamily="2" charset="2"/>
              <a:buChar char="q"/>
            </a:pPr>
            <a:endParaRPr lang="en-GB" dirty="0">
              <a:solidFill>
                <a:srgbClr val="006699"/>
              </a:solidFill>
              <a:latin typeface="Times New Roman" panose="02020603050405020304" pitchFamily="18" charset="0"/>
              <a:cs typeface="Times New Roman" panose="02020603050405020304" pitchFamily="18" charset="0"/>
            </a:endParaRPr>
          </a:p>
          <a:p>
            <a:pPr marL="285750" indent="-285750">
              <a:buFont typeface="Wingdings" pitchFamily="2" charset="2"/>
              <a:buChar char="Ø"/>
            </a:pPr>
            <a:endParaRPr lang="en-GB" dirty="0">
              <a:solidFill>
                <a:srgbClr val="006699"/>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3034D55E-845E-119E-4EAE-C86CE3F4C00A}"/>
              </a:ext>
            </a:extLst>
          </p:cNvPr>
          <p:cNvSpPr txBox="1"/>
          <p:nvPr/>
        </p:nvSpPr>
        <p:spPr>
          <a:xfrm>
            <a:off x="4743780" y="4719414"/>
            <a:ext cx="3090526" cy="646331"/>
          </a:xfrm>
          <a:prstGeom prst="rect">
            <a:avLst/>
          </a:prstGeom>
          <a:noFill/>
        </p:spPr>
        <p:txBody>
          <a:bodyPr wrap="none" rtlCol="0">
            <a:spAutoFit/>
          </a:bodyPr>
          <a:lstStyle/>
          <a:p>
            <a:r>
              <a:rPr lang="en-GB" sz="1800" dirty="0">
                <a:solidFill>
                  <a:srgbClr val="0A999E"/>
                </a:solidFill>
                <a:effectLst/>
                <a:latin typeface="Times" pitchFamily="2" charset="0"/>
              </a:rPr>
              <a:t>Roadmap of the current study </a:t>
            </a:r>
            <a:endParaRPr lang="en-GB" dirty="0">
              <a:solidFill>
                <a:srgbClr val="0A999E"/>
              </a:solidFill>
              <a:latin typeface="Times" pitchFamily="2" charset="0"/>
            </a:endParaRPr>
          </a:p>
          <a:p>
            <a:endParaRPr lang="en-CN" dirty="0">
              <a:solidFill>
                <a:srgbClr val="0A999E"/>
              </a:solidFill>
              <a:latin typeface="Times" pitchFamily="2" charset="0"/>
            </a:endParaRPr>
          </a:p>
        </p:txBody>
      </p:sp>
      <p:sp>
        <p:nvSpPr>
          <p:cNvPr id="12" name="TextBox 11">
            <a:extLst>
              <a:ext uri="{FF2B5EF4-FFF2-40B4-BE49-F238E27FC236}">
                <a16:creationId xmlns:a16="http://schemas.microsoft.com/office/drawing/2014/main" id="{F6BA3BDC-44DA-C51B-1C2A-32AB9B96E39A}"/>
              </a:ext>
            </a:extLst>
          </p:cNvPr>
          <p:cNvSpPr txBox="1"/>
          <p:nvPr/>
        </p:nvSpPr>
        <p:spPr>
          <a:xfrm>
            <a:off x="616900" y="883119"/>
            <a:ext cx="8203572" cy="646331"/>
          </a:xfrm>
          <a:prstGeom prst="rect">
            <a:avLst/>
          </a:prstGeom>
          <a:noFill/>
        </p:spPr>
        <p:txBody>
          <a:bodyPr wrap="square">
            <a:spAutoFit/>
          </a:bodyPr>
          <a:lstStyle/>
          <a:p>
            <a:pPr marL="285750" indent="-285750">
              <a:buFont typeface="Wingdings" pitchFamily="2" charset="2"/>
              <a:buChar char="q"/>
            </a:pPr>
            <a:r>
              <a:rPr lang="en-GB" dirty="0">
                <a:solidFill>
                  <a:srgbClr val="006699"/>
                </a:solidFill>
                <a:latin typeface="Times New Roman" panose="02020603050405020304" pitchFamily="18" charset="0"/>
                <a:cs typeface="Times New Roman" panose="02020603050405020304" pitchFamily="18" charset="0"/>
              </a:rPr>
              <a:t>Re-</a:t>
            </a:r>
            <a:r>
              <a:rPr lang="en-GB" dirty="0" err="1">
                <a:solidFill>
                  <a:srgbClr val="006699"/>
                </a:solidFill>
                <a:latin typeface="Times New Roman" panose="02020603050405020304" pitchFamily="18" charset="0"/>
                <a:cs typeface="Times New Roman" panose="02020603050405020304" pitchFamily="18" charset="0"/>
              </a:rPr>
              <a:t>analyzed</a:t>
            </a:r>
            <a:r>
              <a:rPr lang="en-GB" dirty="0">
                <a:solidFill>
                  <a:srgbClr val="006699"/>
                </a:solidFill>
                <a:latin typeface="Times New Roman" panose="02020603050405020304" pitchFamily="18" charset="0"/>
                <a:cs typeface="Times New Roman" panose="02020603050405020304" pitchFamily="18" charset="0"/>
              </a:rPr>
              <a:t> 17 independent datasets (N = 805) from 9 papers and 2 unpublished projects that employees SPMT. </a:t>
            </a:r>
          </a:p>
        </p:txBody>
      </p:sp>
    </p:spTree>
    <p:extLst>
      <p:ext uri="{BB962C8B-B14F-4D97-AF65-F5344CB8AC3E}">
        <p14:creationId xmlns:p14="http://schemas.microsoft.com/office/powerpoint/2010/main" val="202926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a:extLst>
              <a:ext uri="{FF2B5EF4-FFF2-40B4-BE49-F238E27FC236}">
                <a16:creationId xmlns:a16="http://schemas.microsoft.com/office/drawing/2014/main" id="{7CD27E4A-303E-CB41-2D63-11980FCD102A}"/>
              </a:ext>
            </a:extLst>
          </p:cNvPr>
          <p:cNvSpPr txBox="1"/>
          <p:nvPr>
            <p:custDataLst>
              <p:tags r:id="rId1"/>
            </p:custDataLst>
          </p:nvPr>
        </p:nvSpPr>
        <p:spPr>
          <a:xfrm>
            <a:off x="611560" y="325043"/>
            <a:ext cx="7222746" cy="523220"/>
          </a:xfrm>
          <a:prstGeom prst="rect">
            <a:avLst/>
          </a:prstGeom>
          <a:noFill/>
        </p:spPr>
        <p:txBody>
          <a:bodyPr wrap="square">
            <a:spAutoFit/>
          </a:bodyPr>
          <a:lstStyle/>
          <a:p>
            <a:pPr marR="0" defTabSz="914400">
              <a:buClrTx/>
              <a:buSzTx/>
              <a:buFontTx/>
              <a:buNone/>
              <a:defRPr/>
            </a:pPr>
            <a:r>
              <a:rPr lang="en-US" altLang="zh-CN" sz="2800" b="1" dirty="0">
                <a:solidFill>
                  <a:srgbClr val="006699"/>
                </a:solidFill>
                <a:latin typeface="Times New Roman" panose="02020603050405020304" pitchFamily="18" charset="0"/>
                <a:cs typeface="Times New Roman" panose="02020603050405020304" pitchFamily="18" charset="0"/>
                <a:sym typeface="+mn-ea"/>
              </a:rPr>
              <a:t>Analysis </a:t>
            </a:r>
            <a:endParaRPr lang="en-US" altLang="zh-CN" sz="2800" b="1" dirty="0">
              <a:solidFill>
                <a:srgbClr val="006699"/>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D92D6232-0EC9-F575-14F5-6E72C4AA9EEE}"/>
              </a:ext>
            </a:extLst>
          </p:cNvPr>
          <p:cNvSpPr txBox="1"/>
          <p:nvPr/>
        </p:nvSpPr>
        <p:spPr>
          <a:xfrm>
            <a:off x="611560" y="801791"/>
            <a:ext cx="8208912" cy="5355312"/>
          </a:xfrm>
          <a:prstGeom prst="rect">
            <a:avLst/>
          </a:prstGeom>
          <a:noFill/>
        </p:spPr>
        <p:txBody>
          <a:bodyPr wrap="square">
            <a:spAutoFit/>
          </a:bodyPr>
          <a:lstStyle/>
          <a:p>
            <a:pPr marL="285750" indent="-285750">
              <a:buFont typeface="Wingdings" pitchFamily="2" charset="2"/>
              <a:buChar char="q"/>
            </a:pPr>
            <a:r>
              <a:rPr lang="en-GB" dirty="0">
                <a:solidFill>
                  <a:srgbClr val="006699"/>
                </a:solidFill>
                <a:latin typeface="Times New Roman" panose="02020603050405020304" pitchFamily="18" charset="0"/>
                <a:cs typeface="Times New Roman" panose="02020603050405020304" pitchFamily="18" charset="0"/>
              </a:rPr>
              <a:t>Calculating the Indicators and SPE Measures </a:t>
            </a:r>
          </a:p>
          <a:p>
            <a:pPr marL="285750" indent="-285750">
              <a:buFont typeface="Wingdings" pitchFamily="2" charset="2"/>
              <a:buChar char="q"/>
            </a:pPr>
            <a:endParaRPr lang="en-GB" dirty="0">
              <a:solidFill>
                <a:srgbClr val="006699"/>
              </a:solidFill>
              <a:latin typeface="Times New Roman" panose="02020603050405020304" pitchFamily="18" charset="0"/>
              <a:cs typeface="Times New Roman" panose="02020603050405020304" pitchFamily="18" charset="0"/>
            </a:endParaRPr>
          </a:p>
          <a:p>
            <a:pPr marL="285750" indent="-285750">
              <a:buFont typeface="Wingdings" pitchFamily="2" charset="2"/>
              <a:buChar char="q"/>
            </a:pPr>
            <a:endParaRPr lang="en-GB" dirty="0">
              <a:solidFill>
                <a:srgbClr val="006699"/>
              </a:solidFill>
              <a:latin typeface="Times New Roman" panose="02020603050405020304" pitchFamily="18" charset="0"/>
              <a:cs typeface="Times New Roman" panose="02020603050405020304" pitchFamily="18" charset="0"/>
            </a:endParaRPr>
          </a:p>
          <a:p>
            <a:pPr marL="285750" indent="-285750">
              <a:buFont typeface="Wingdings" pitchFamily="2" charset="2"/>
              <a:buChar char="q"/>
            </a:pPr>
            <a:endParaRPr lang="en-GB" dirty="0">
              <a:solidFill>
                <a:srgbClr val="006699"/>
              </a:solidFill>
              <a:latin typeface="Times New Roman" panose="02020603050405020304" pitchFamily="18" charset="0"/>
              <a:cs typeface="Times New Roman" panose="02020603050405020304" pitchFamily="18" charset="0"/>
            </a:endParaRPr>
          </a:p>
          <a:p>
            <a:pPr marL="285750" indent="-285750">
              <a:buFont typeface="Wingdings" pitchFamily="2" charset="2"/>
              <a:buChar char="q"/>
            </a:pPr>
            <a:endParaRPr lang="en-GB" dirty="0">
              <a:solidFill>
                <a:srgbClr val="006699"/>
              </a:solidFill>
              <a:latin typeface="Times New Roman" panose="02020603050405020304" pitchFamily="18" charset="0"/>
              <a:cs typeface="Times New Roman" panose="02020603050405020304" pitchFamily="18" charset="0"/>
            </a:endParaRPr>
          </a:p>
          <a:p>
            <a:pPr marL="285750" indent="-285750">
              <a:buFont typeface="Wingdings" pitchFamily="2" charset="2"/>
              <a:buChar char="q"/>
            </a:pPr>
            <a:endParaRPr lang="en-GB" dirty="0">
              <a:solidFill>
                <a:srgbClr val="006699"/>
              </a:solidFill>
              <a:latin typeface="Times New Roman" panose="02020603050405020304" pitchFamily="18" charset="0"/>
              <a:cs typeface="Times New Roman" panose="02020603050405020304" pitchFamily="18" charset="0"/>
            </a:endParaRPr>
          </a:p>
          <a:p>
            <a:pPr marL="285750" indent="-285750">
              <a:buFont typeface="Wingdings" pitchFamily="2" charset="2"/>
              <a:buChar char="q"/>
            </a:pPr>
            <a:endParaRPr lang="en-GB" dirty="0">
              <a:solidFill>
                <a:srgbClr val="006699"/>
              </a:solidFill>
              <a:latin typeface="Times New Roman" panose="02020603050405020304" pitchFamily="18" charset="0"/>
              <a:cs typeface="Times New Roman" panose="02020603050405020304" pitchFamily="18" charset="0"/>
            </a:endParaRPr>
          </a:p>
          <a:p>
            <a:pPr marL="285750" indent="-285750">
              <a:buFont typeface="Wingdings" pitchFamily="2" charset="2"/>
              <a:buChar char="q"/>
            </a:pPr>
            <a:endParaRPr lang="en-GB" dirty="0">
              <a:solidFill>
                <a:srgbClr val="006699"/>
              </a:solidFill>
              <a:latin typeface="Times New Roman" panose="02020603050405020304" pitchFamily="18" charset="0"/>
              <a:cs typeface="Times New Roman" panose="02020603050405020304" pitchFamily="18" charset="0"/>
            </a:endParaRPr>
          </a:p>
          <a:p>
            <a:endParaRPr lang="en-GB" dirty="0">
              <a:solidFill>
                <a:srgbClr val="006699"/>
              </a:solidFill>
              <a:latin typeface="Times New Roman" panose="02020603050405020304" pitchFamily="18" charset="0"/>
              <a:cs typeface="Times New Roman" panose="02020603050405020304" pitchFamily="18" charset="0"/>
            </a:endParaRPr>
          </a:p>
          <a:p>
            <a:pPr marL="285750" indent="-285750">
              <a:buFont typeface="Wingdings" pitchFamily="2" charset="2"/>
              <a:buChar char="q"/>
            </a:pPr>
            <a:r>
              <a:rPr lang="en-GB" dirty="0">
                <a:solidFill>
                  <a:srgbClr val="006699"/>
                </a:solidFill>
                <a:latin typeface="Times New Roman" panose="02020603050405020304" pitchFamily="18" charset="0"/>
                <a:cs typeface="Times New Roman" panose="02020603050405020304" pitchFamily="18" charset="0"/>
              </a:rPr>
              <a:t>Estimating the Robustness of SPE </a:t>
            </a:r>
          </a:p>
          <a:p>
            <a:pPr marL="742950" lvl="1" indent="-285750">
              <a:buFont typeface="Wingdings" pitchFamily="2" charset="2"/>
              <a:buChar char="ü"/>
            </a:pPr>
            <a:r>
              <a:rPr lang="en-GB" dirty="0">
                <a:solidFill>
                  <a:srgbClr val="0A999E"/>
                </a:solidFill>
                <a:latin typeface="Times New Roman" panose="02020603050405020304" pitchFamily="18" charset="0"/>
                <a:cs typeface="Times New Roman" panose="02020603050405020304" pitchFamily="18" charset="0"/>
              </a:rPr>
              <a:t>Meta-analytical assessments</a:t>
            </a:r>
            <a:r>
              <a:rPr lang="zh-CN" altLang="en-US" dirty="0">
                <a:solidFill>
                  <a:srgbClr val="0A999E"/>
                </a:solidFill>
                <a:latin typeface="Times New Roman" panose="02020603050405020304" pitchFamily="18" charset="0"/>
                <a:cs typeface="Times New Roman" panose="02020603050405020304" pitchFamily="18" charset="0"/>
              </a:rPr>
              <a:t> </a:t>
            </a:r>
            <a:r>
              <a:rPr lang="en-US" altLang="zh-CN" dirty="0">
                <a:solidFill>
                  <a:srgbClr val="0A999E"/>
                </a:solidFill>
                <a:latin typeface="Times New Roman" panose="02020603050405020304" pitchFamily="18" charset="0"/>
                <a:cs typeface="Times New Roman" panose="02020603050405020304" pitchFamily="18" charset="0"/>
              </a:rPr>
              <a:t>using</a:t>
            </a:r>
            <a:r>
              <a:rPr lang="zh-CN" altLang="en-US" dirty="0">
                <a:solidFill>
                  <a:srgbClr val="0A999E"/>
                </a:solidFill>
                <a:latin typeface="Times New Roman" panose="02020603050405020304" pitchFamily="18" charset="0"/>
                <a:cs typeface="Times New Roman" panose="02020603050405020304" pitchFamily="18" charset="0"/>
              </a:rPr>
              <a:t> </a:t>
            </a:r>
            <a:r>
              <a:rPr lang="en-GB" dirty="0">
                <a:solidFill>
                  <a:srgbClr val="0A999E"/>
                </a:solidFill>
                <a:latin typeface="Times New Roman" panose="02020603050405020304" pitchFamily="18" charset="0"/>
                <a:cs typeface="Times New Roman" panose="02020603050405020304" pitchFamily="18" charset="0"/>
              </a:rPr>
              <a:t>random effects model. </a:t>
            </a:r>
          </a:p>
          <a:p>
            <a:pPr marL="742950" lvl="1" indent="-285750">
              <a:buFont typeface="Wingdings" pitchFamily="2" charset="2"/>
              <a:buChar char="ü"/>
            </a:pPr>
            <a:r>
              <a:rPr lang="en-GB" dirty="0">
                <a:solidFill>
                  <a:srgbClr val="0A999E"/>
                </a:solidFill>
                <a:latin typeface="Times New Roman" panose="02020603050405020304" pitchFamily="18" charset="0"/>
                <a:cs typeface="Times New Roman" panose="02020603050405020304" pitchFamily="18" charset="0"/>
              </a:rPr>
              <a:t>Hedges’ </a:t>
            </a:r>
            <a:r>
              <a:rPr lang="en-GB" i="1" dirty="0">
                <a:solidFill>
                  <a:srgbClr val="0A999E"/>
                </a:solidFill>
                <a:latin typeface="Times New Roman" panose="02020603050405020304" pitchFamily="18" charset="0"/>
                <a:cs typeface="Times New Roman" panose="02020603050405020304" pitchFamily="18" charset="0"/>
              </a:rPr>
              <a:t>g</a:t>
            </a:r>
            <a:r>
              <a:rPr lang="zh-CN" altLang="en-US" dirty="0">
                <a:solidFill>
                  <a:srgbClr val="0A999E"/>
                </a:solidFill>
                <a:latin typeface="Times New Roman" panose="02020603050405020304" pitchFamily="18" charset="0"/>
                <a:cs typeface="Times New Roman" panose="02020603050405020304" pitchFamily="18" charset="0"/>
              </a:rPr>
              <a:t> </a:t>
            </a:r>
            <a:r>
              <a:rPr lang="en-US" altLang="zh-CN" dirty="0">
                <a:solidFill>
                  <a:srgbClr val="0A999E"/>
                </a:solidFill>
                <a:latin typeface="Times New Roman" panose="02020603050405020304" pitchFamily="18" charset="0"/>
                <a:cs typeface="Times New Roman" panose="02020603050405020304" pitchFamily="18" charset="0"/>
              </a:rPr>
              <a:t>for</a:t>
            </a:r>
            <a:r>
              <a:rPr lang="zh-CN" altLang="en-US" dirty="0">
                <a:solidFill>
                  <a:srgbClr val="0A999E"/>
                </a:solidFill>
                <a:latin typeface="Times New Roman" panose="02020603050405020304" pitchFamily="18" charset="0"/>
                <a:cs typeface="Times New Roman" panose="02020603050405020304" pitchFamily="18" charset="0"/>
              </a:rPr>
              <a:t> </a:t>
            </a:r>
            <a:r>
              <a:rPr lang="en-GB" dirty="0">
                <a:solidFill>
                  <a:srgbClr val="0A999E"/>
                </a:solidFill>
                <a:latin typeface="Times New Roman" panose="02020603050405020304" pitchFamily="18" charset="0"/>
                <a:cs typeface="Times New Roman" panose="02020603050405020304" pitchFamily="18" charset="0"/>
              </a:rPr>
              <a:t>effect size index</a:t>
            </a:r>
            <a:r>
              <a:rPr lang="en-US" dirty="0">
                <a:solidFill>
                  <a:srgbClr val="0A999E"/>
                </a:solidFill>
                <a:latin typeface="Times New Roman" panose="02020603050405020304" pitchFamily="18" charset="0"/>
                <a:cs typeface="Times New Roman" panose="02020603050405020304" pitchFamily="18" charset="0"/>
              </a:rPr>
              <a:t>.</a:t>
            </a:r>
            <a:endParaRPr lang="en-GB" dirty="0">
              <a:solidFill>
                <a:srgbClr val="0A999E"/>
              </a:solidFill>
              <a:latin typeface="Times New Roman" panose="02020603050405020304" pitchFamily="18" charset="0"/>
              <a:cs typeface="Times New Roman" panose="02020603050405020304" pitchFamily="18" charset="0"/>
            </a:endParaRPr>
          </a:p>
          <a:p>
            <a:pPr marL="742950" lvl="1" indent="-285750">
              <a:buFont typeface="Wingdings" pitchFamily="2" charset="2"/>
              <a:buChar char="ü"/>
            </a:pPr>
            <a:endParaRPr lang="en-GB" dirty="0">
              <a:solidFill>
                <a:srgbClr val="006699"/>
              </a:solidFill>
              <a:latin typeface="Times New Roman" panose="02020603050405020304" pitchFamily="18" charset="0"/>
              <a:cs typeface="Times New Roman" panose="02020603050405020304" pitchFamily="18" charset="0"/>
            </a:endParaRPr>
          </a:p>
          <a:p>
            <a:pPr marL="742950" lvl="1" indent="-285750">
              <a:buFont typeface="Wingdings" pitchFamily="2" charset="2"/>
              <a:buChar char="ü"/>
            </a:pPr>
            <a:endParaRPr lang="en-GB" dirty="0">
              <a:solidFill>
                <a:srgbClr val="0A999E"/>
              </a:solidFill>
              <a:latin typeface="Times New Roman" panose="02020603050405020304" pitchFamily="18" charset="0"/>
              <a:cs typeface="Times New Roman" panose="02020603050405020304" pitchFamily="18" charset="0"/>
            </a:endParaRPr>
          </a:p>
          <a:p>
            <a:pPr marL="742950" lvl="1" indent="-285750">
              <a:buFont typeface="Wingdings" pitchFamily="2" charset="2"/>
              <a:buChar char="ü"/>
            </a:pPr>
            <a:endParaRPr lang="en-GB" dirty="0">
              <a:solidFill>
                <a:srgbClr val="0A999E"/>
              </a:solidFill>
              <a:latin typeface="Times New Roman" panose="02020603050405020304" pitchFamily="18" charset="0"/>
              <a:cs typeface="Times New Roman" panose="02020603050405020304" pitchFamily="18" charset="0"/>
            </a:endParaRPr>
          </a:p>
          <a:p>
            <a:pPr marL="285750" indent="-285750">
              <a:buFont typeface="Wingdings" pitchFamily="2" charset="2"/>
              <a:buChar char="Ø"/>
            </a:pPr>
            <a:endParaRPr lang="en-GB" dirty="0">
              <a:solidFill>
                <a:srgbClr val="006699"/>
              </a:solidFill>
              <a:latin typeface="Times New Roman" panose="02020603050405020304" pitchFamily="18" charset="0"/>
              <a:cs typeface="Times New Roman" panose="02020603050405020304" pitchFamily="18" charset="0"/>
            </a:endParaRPr>
          </a:p>
          <a:p>
            <a:pPr marL="285750" indent="-285750">
              <a:buFont typeface="Wingdings" pitchFamily="2" charset="2"/>
              <a:buChar char="Ø"/>
            </a:pPr>
            <a:endParaRPr lang="en-GB" dirty="0">
              <a:solidFill>
                <a:srgbClr val="006699"/>
              </a:solidFill>
              <a:latin typeface="Times New Roman" panose="02020603050405020304" pitchFamily="18" charset="0"/>
              <a:cs typeface="Times New Roman" panose="02020603050405020304" pitchFamily="18" charset="0"/>
            </a:endParaRPr>
          </a:p>
          <a:p>
            <a:endParaRPr lang="en-GB" dirty="0">
              <a:solidFill>
                <a:srgbClr val="006699"/>
              </a:solidFill>
              <a:latin typeface="Times New Roman" panose="02020603050405020304" pitchFamily="18" charset="0"/>
              <a:cs typeface="Times New Roman" panose="02020603050405020304" pitchFamily="18" charset="0"/>
            </a:endParaRPr>
          </a:p>
          <a:p>
            <a:pPr marL="285750" indent="-285750">
              <a:buFont typeface="Wingdings" pitchFamily="2" charset="2"/>
              <a:buChar char="Ø"/>
            </a:pPr>
            <a:endParaRPr lang="en-GB" dirty="0">
              <a:solidFill>
                <a:srgbClr val="006699"/>
              </a:solidFill>
              <a:latin typeface="Times New Roman" panose="02020603050405020304" pitchFamily="18" charset="0"/>
              <a:cs typeface="Times New Roman" panose="02020603050405020304" pitchFamily="18" charset="0"/>
            </a:endParaRPr>
          </a:p>
        </p:txBody>
      </p:sp>
      <p:pic>
        <p:nvPicPr>
          <p:cNvPr id="3" name="Picture 2" descr="A close-up of a document&#10;&#10;Description automatically generated">
            <a:extLst>
              <a:ext uri="{FF2B5EF4-FFF2-40B4-BE49-F238E27FC236}">
                <a16:creationId xmlns:a16="http://schemas.microsoft.com/office/drawing/2014/main" id="{6C61B919-C29F-0F3D-BEE0-FAEF87214C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3442940" y="-1699789"/>
            <a:ext cx="2160239" cy="7823001"/>
          </a:xfrm>
          <a:prstGeom prst="rect">
            <a:avLst/>
          </a:prstGeom>
        </p:spPr>
      </p:pic>
      <p:pic>
        <p:nvPicPr>
          <p:cNvPr id="5" name="图片 1" descr="img_v2_3b4d54cf-2cce-4d3d-b52e-eddd298d12dg">
            <a:extLst>
              <a:ext uri="{FF2B5EF4-FFF2-40B4-BE49-F238E27FC236}">
                <a16:creationId xmlns:a16="http://schemas.microsoft.com/office/drawing/2014/main" id="{CE89A17A-C014-69E0-3C42-9CFC258D8F59}"/>
              </a:ext>
            </a:extLst>
          </p:cNvPr>
          <p:cNvPicPr>
            <a:picLocks noChangeAspect="1"/>
          </p:cNvPicPr>
          <p:nvPr>
            <p:custDataLst>
              <p:tags r:id="rId2"/>
            </p:custDataLst>
          </p:nvPr>
        </p:nvPicPr>
        <p:blipFill>
          <a:blip r:embed="rId5">
            <a:alphaModFix amt="37000"/>
          </a:blip>
          <a:stretch>
            <a:fillRect/>
          </a:stretch>
        </p:blipFill>
        <p:spPr>
          <a:xfrm>
            <a:off x="6804660" y="3651885"/>
            <a:ext cx="2852420" cy="1604645"/>
          </a:xfrm>
          <a:prstGeom prst="rect">
            <a:avLst/>
          </a:prstGeom>
          <a:noFill/>
          <a:ln w="9525">
            <a:noFill/>
          </a:ln>
        </p:spPr>
      </p:pic>
    </p:spTree>
    <p:extLst>
      <p:ext uri="{BB962C8B-B14F-4D97-AF65-F5344CB8AC3E}">
        <p14:creationId xmlns:p14="http://schemas.microsoft.com/office/powerpoint/2010/main" val="2247380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a:extLst>
              <a:ext uri="{FF2B5EF4-FFF2-40B4-BE49-F238E27FC236}">
                <a16:creationId xmlns:a16="http://schemas.microsoft.com/office/drawing/2014/main" id="{7CD27E4A-303E-CB41-2D63-11980FCD102A}"/>
              </a:ext>
            </a:extLst>
          </p:cNvPr>
          <p:cNvSpPr txBox="1"/>
          <p:nvPr>
            <p:custDataLst>
              <p:tags r:id="rId1"/>
            </p:custDataLst>
          </p:nvPr>
        </p:nvSpPr>
        <p:spPr>
          <a:xfrm>
            <a:off x="611560" y="325043"/>
            <a:ext cx="7222746" cy="954107"/>
          </a:xfrm>
          <a:prstGeom prst="rect">
            <a:avLst/>
          </a:prstGeom>
          <a:noFill/>
        </p:spPr>
        <p:txBody>
          <a:bodyPr wrap="square">
            <a:spAutoFit/>
          </a:bodyPr>
          <a:lstStyle/>
          <a:p>
            <a:pPr>
              <a:defRPr/>
            </a:pPr>
            <a:r>
              <a:rPr lang="en-GB" sz="2800" b="1" dirty="0">
                <a:solidFill>
                  <a:srgbClr val="006699"/>
                </a:solidFill>
                <a:latin typeface="Times New Roman" panose="02020603050405020304" pitchFamily="18" charset="0"/>
                <a:cs typeface="Times New Roman" panose="02020603050405020304" pitchFamily="18" charset="0"/>
              </a:rPr>
              <a:t>Estimating the Reliability of SPE </a:t>
            </a:r>
          </a:p>
          <a:p>
            <a:pPr marR="0" defTabSz="914400">
              <a:buClrTx/>
              <a:buSzTx/>
              <a:buFontTx/>
              <a:buNone/>
              <a:defRPr/>
            </a:pPr>
            <a:r>
              <a:rPr lang="en-US" altLang="zh-CN" sz="2800" b="1" dirty="0">
                <a:solidFill>
                  <a:srgbClr val="006699"/>
                </a:solidFill>
                <a:latin typeface="Times New Roman" panose="02020603050405020304" pitchFamily="18" charset="0"/>
                <a:cs typeface="Times New Roman" panose="02020603050405020304" pitchFamily="18" charset="0"/>
                <a:sym typeface="+mn-ea"/>
              </a:rPr>
              <a:t> </a:t>
            </a:r>
            <a:endParaRPr lang="en-US" altLang="zh-CN" sz="2800" b="1" dirty="0">
              <a:solidFill>
                <a:srgbClr val="006699"/>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D92D6232-0EC9-F575-14F5-6E72C4AA9EEE}"/>
              </a:ext>
            </a:extLst>
          </p:cNvPr>
          <p:cNvSpPr txBox="1"/>
          <p:nvPr/>
        </p:nvSpPr>
        <p:spPr>
          <a:xfrm>
            <a:off x="611560" y="801791"/>
            <a:ext cx="8406680" cy="6740307"/>
          </a:xfrm>
          <a:prstGeom prst="rect">
            <a:avLst/>
          </a:prstGeom>
          <a:noFill/>
        </p:spPr>
        <p:txBody>
          <a:bodyPr wrap="square">
            <a:spAutoFit/>
          </a:bodyPr>
          <a:lstStyle/>
          <a:p>
            <a:pPr marL="285750" indent="-285750">
              <a:buFont typeface="Wingdings" pitchFamily="2" charset="2"/>
              <a:buChar char="q"/>
            </a:pPr>
            <a:r>
              <a:rPr lang="en-GB" dirty="0">
                <a:solidFill>
                  <a:srgbClr val="006699"/>
                </a:solidFill>
                <a:latin typeface="Times New Roman" panose="02020603050405020304" pitchFamily="18" charset="0"/>
                <a:cs typeface="Times New Roman" panose="02020603050405020304" pitchFamily="18" charset="0"/>
              </a:rPr>
              <a:t>Split-half Reliability </a:t>
            </a:r>
          </a:p>
          <a:p>
            <a:pPr marL="742950" lvl="1" indent="-285750">
              <a:buFont typeface="Wingdings" pitchFamily="2" charset="2"/>
              <a:buChar char="ü"/>
            </a:pPr>
            <a:r>
              <a:rPr lang="en-GB" dirty="0">
                <a:solidFill>
                  <a:srgbClr val="0A999E"/>
                </a:solidFill>
                <a:latin typeface="Times New Roman" panose="02020603050405020304" pitchFamily="18" charset="0"/>
                <a:cs typeface="Times New Roman" panose="02020603050405020304" pitchFamily="18" charset="0"/>
              </a:rPr>
              <a:t>First splitting the trial-level data into two halves (using Four data splitting approaches: first-second, odd-even, permutated, and </a:t>
            </a:r>
            <a:r>
              <a:rPr lang="en-GB" b="1" dirty="0">
                <a:solidFill>
                  <a:srgbClr val="0A999E"/>
                </a:solidFill>
                <a:latin typeface="Times New Roman" panose="02020603050405020304" pitchFamily="18" charset="0"/>
                <a:cs typeface="Times New Roman" panose="02020603050405020304" pitchFamily="18" charset="0"/>
              </a:rPr>
              <a:t>Monte Carlo</a:t>
            </a:r>
            <a:r>
              <a:rPr lang="en-GB" dirty="0">
                <a:solidFill>
                  <a:srgbClr val="0A999E"/>
                </a:solidFill>
                <a:latin typeface="Times New Roman" panose="02020603050405020304" pitchFamily="18" charset="0"/>
                <a:cs typeface="Times New Roman" panose="02020603050405020304" pitchFamily="18" charset="0"/>
              </a:rPr>
              <a:t>) and calculating the Pearson correlation coefficients.</a:t>
            </a:r>
          </a:p>
          <a:p>
            <a:pPr marL="742950" lvl="1" indent="-285750">
              <a:buFont typeface="Wingdings" pitchFamily="2" charset="2"/>
              <a:buChar char="ü"/>
            </a:pPr>
            <a:r>
              <a:rPr lang="en-GB" dirty="0">
                <a:solidFill>
                  <a:srgbClr val="0A999E"/>
                </a:solidFill>
                <a:latin typeface="Times New Roman" panose="02020603050405020304" pitchFamily="18" charset="0"/>
                <a:cs typeface="Times New Roman" panose="02020603050405020304" pitchFamily="18" charset="0"/>
              </a:rPr>
              <a:t>Weighted the coefficients based on the trial numbers of each study since the number of trials typically significantly influences the reliability of cognitive tasks (</a:t>
            </a:r>
            <a:r>
              <a:rPr lang="en-GB" dirty="0" err="1">
                <a:solidFill>
                  <a:srgbClr val="0A999E"/>
                </a:solidFill>
                <a:latin typeface="Times New Roman" panose="02020603050405020304" pitchFamily="18" charset="0"/>
                <a:cs typeface="Times New Roman" panose="02020603050405020304" pitchFamily="18" charset="0"/>
              </a:rPr>
              <a:t>Kucina</a:t>
            </a:r>
            <a:r>
              <a:rPr lang="en-GB" dirty="0">
                <a:solidFill>
                  <a:srgbClr val="0A999E"/>
                </a:solidFill>
                <a:latin typeface="Times New Roman" panose="02020603050405020304" pitchFamily="18" charset="0"/>
                <a:cs typeface="Times New Roman" panose="02020603050405020304" pitchFamily="18" charset="0"/>
              </a:rPr>
              <a:t> et al., 2023). </a:t>
            </a:r>
          </a:p>
          <a:p>
            <a:pPr marL="285750" indent="-285750">
              <a:buFont typeface="Wingdings" pitchFamily="2" charset="2"/>
              <a:buChar char="q"/>
            </a:pPr>
            <a:r>
              <a:rPr lang="en-GB" dirty="0">
                <a:solidFill>
                  <a:srgbClr val="006699"/>
                </a:solidFill>
                <a:latin typeface="Times New Roman" panose="02020603050405020304" pitchFamily="18" charset="0"/>
                <a:cs typeface="Times New Roman" panose="02020603050405020304" pitchFamily="18" charset="0"/>
              </a:rPr>
              <a:t> Test-retest Reliability </a:t>
            </a:r>
          </a:p>
          <a:p>
            <a:pPr marL="742950" lvl="1" indent="-285750">
              <a:buFont typeface="Wingdings" pitchFamily="2" charset="2"/>
              <a:buChar char="ü"/>
            </a:pPr>
            <a:r>
              <a:rPr lang="en-GB" dirty="0">
                <a:solidFill>
                  <a:srgbClr val="0A999E"/>
                </a:solidFill>
                <a:latin typeface="Times New Roman" panose="02020603050405020304" pitchFamily="18" charset="0"/>
                <a:cs typeface="Times New Roman" panose="02020603050405020304" pitchFamily="18" charset="0"/>
              </a:rPr>
              <a:t>Intraclass Correlation Coefficient, Two-way Random Effect Model </a:t>
            </a:r>
          </a:p>
          <a:p>
            <a:pPr marL="742950" lvl="1" indent="-285750">
              <a:buFont typeface="Wingdings" pitchFamily="2" charset="2"/>
              <a:buChar char="ü"/>
            </a:pPr>
            <a:r>
              <a:rPr lang="en-GB" dirty="0">
                <a:solidFill>
                  <a:srgbClr val="0A999E"/>
                </a:solidFill>
                <a:latin typeface="Times New Roman" panose="02020603050405020304" pitchFamily="18" charset="0"/>
                <a:cs typeface="Times New Roman" panose="02020603050405020304" pitchFamily="18" charset="0"/>
              </a:rPr>
              <a:t>The proportion of total variance in measurements that is attributed to between-subjects variability (individual differences) and within-subjects variability (variability due to repeated measurements) </a:t>
            </a:r>
          </a:p>
          <a:p>
            <a:pPr lvl="1"/>
            <a:endParaRPr lang="en-GB" dirty="0">
              <a:solidFill>
                <a:srgbClr val="0A999E"/>
              </a:solidFill>
              <a:latin typeface="Times New Roman" panose="02020603050405020304" pitchFamily="18" charset="0"/>
              <a:cs typeface="Times New Roman" panose="02020603050405020304" pitchFamily="18" charset="0"/>
            </a:endParaRPr>
          </a:p>
          <a:p>
            <a:pPr marL="742950" lvl="1" indent="-285750">
              <a:buFont typeface="Wingdings" pitchFamily="2" charset="2"/>
              <a:buChar char="ü"/>
            </a:pPr>
            <a:endParaRPr lang="en-GB" dirty="0">
              <a:solidFill>
                <a:srgbClr val="0A999E"/>
              </a:solidFill>
              <a:latin typeface="Times New Roman" panose="02020603050405020304" pitchFamily="18" charset="0"/>
              <a:cs typeface="Times New Roman" panose="02020603050405020304" pitchFamily="18" charset="0"/>
            </a:endParaRPr>
          </a:p>
          <a:p>
            <a:pPr lvl="1"/>
            <a:endParaRPr lang="en-GB" dirty="0">
              <a:solidFill>
                <a:srgbClr val="0A999E"/>
              </a:solidFill>
              <a:latin typeface="Times New Roman" panose="02020603050405020304" pitchFamily="18" charset="0"/>
              <a:cs typeface="Times New Roman" panose="02020603050405020304" pitchFamily="18" charset="0"/>
            </a:endParaRPr>
          </a:p>
          <a:p>
            <a:pPr lvl="1"/>
            <a:endParaRPr lang="en-GB" dirty="0">
              <a:solidFill>
                <a:srgbClr val="0A999E"/>
              </a:solidFill>
              <a:latin typeface="Times New Roman" panose="02020603050405020304" pitchFamily="18" charset="0"/>
              <a:cs typeface="Times New Roman" panose="02020603050405020304" pitchFamily="18" charset="0"/>
            </a:endParaRPr>
          </a:p>
          <a:p>
            <a:pPr marL="742950" lvl="1" indent="-285750">
              <a:buFont typeface="Wingdings" pitchFamily="2" charset="2"/>
              <a:buChar char="Ø"/>
            </a:pPr>
            <a:endParaRPr lang="en-GB" dirty="0">
              <a:solidFill>
                <a:srgbClr val="0A999E"/>
              </a:solidFill>
              <a:latin typeface="Times New Roman" panose="02020603050405020304" pitchFamily="18" charset="0"/>
              <a:cs typeface="Times New Roman" panose="02020603050405020304" pitchFamily="18" charset="0"/>
            </a:endParaRPr>
          </a:p>
          <a:p>
            <a:pPr marL="742950" lvl="1" indent="-285750">
              <a:buFont typeface="Wingdings" pitchFamily="2" charset="2"/>
              <a:buChar char="ü"/>
            </a:pPr>
            <a:endParaRPr lang="en-GB" dirty="0">
              <a:solidFill>
                <a:srgbClr val="006699"/>
              </a:solidFill>
              <a:latin typeface="Times New Roman" panose="02020603050405020304" pitchFamily="18" charset="0"/>
              <a:cs typeface="Times New Roman" panose="02020603050405020304" pitchFamily="18" charset="0"/>
            </a:endParaRPr>
          </a:p>
          <a:p>
            <a:pPr marL="742950" lvl="1" indent="-285750">
              <a:buFont typeface="Wingdings" pitchFamily="2" charset="2"/>
              <a:buChar char="ü"/>
            </a:pPr>
            <a:endParaRPr lang="en-GB" dirty="0">
              <a:solidFill>
                <a:srgbClr val="0A999E"/>
              </a:solidFill>
              <a:latin typeface="Times New Roman" panose="02020603050405020304" pitchFamily="18" charset="0"/>
              <a:cs typeface="Times New Roman" panose="02020603050405020304" pitchFamily="18" charset="0"/>
            </a:endParaRPr>
          </a:p>
          <a:p>
            <a:pPr marL="742950" lvl="1" indent="-285750">
              <a:buFont typeface="Wingdings" pitchFamily="2" charset="2"/>
              <a:buChar char="ü"/>
            </a:pPr>
            <a:endParaRPr lang="en-GB" dirty="0">
              <a:solidFill>
                <a:srgbClr val="0A999E"/>
              </a:solidFill>
              <a:latin typeface="Times New Roman" panose="02020603050405020304" pitchFamily="18" charset="0"/>
              <a:cs typeface="Times New Roman" panose="02020603050405020304" pitchFamily="18" charset="0"/>
            </a:endParaRPr>
          </a:p>
          <a:p>
            <a:pPr marL="285750" indent="-285750">
              <a:buFont typeface="Wingdings" pitchFamily="2" charset="2"/>
              <a:buChar char="Ø"/>
            </a:pPr>
            <a:endParaRPr lang="en-GB" dirty="0">
              <a:solidFill>
                <a:srgbClr val="006699"/>
              </a:solidFill>
              <a:latin typeface="Times New Roman" panose="02020603050405020304" pitchFamily="18" charset="0"/>
              <a:cs typeface="Times New Roman" panose="02020603050405020304" pitchFamily="18" charset="0"/>
            </a:endParaRPr>
          </a:p>
          <a:p>
            <a:pPr marL="285750" indent="-285750">
              <a:buFont typeface="Wingdings" pitchFamily="2" charset="2"/>
              <a:buChar char="Ø"/>
            </a:pPr>
            <a:endParaRPr lang="en-GB" dirty="0">
              <a:solidFill>
                <a:srgbClr val="006699"/>
              </a:solidFill>
              <a:latin typeface="Times New Roman" panose="02020603050405020304" pitchFamily="18" charset="0"/>
              <a:cs typeface="Times New Roman" panose="02020603050405020304" pitchFamily="18" charset="0"/>
            </a:endParaRPr>
          </a:p>
          <a:p>
            <a:endParaRPr lang="en-GB" dirty="0">
              <a:solidFill>
                <a:srgbClr val="006699"/>
              </a:solidFill>
              <a:latin typeface="Times New Roman" panose="02020603050405020304" pitchFamily="18" charset="0"/>
              <a:cs typeface="Times New Roman" panose="02020603050405020304" pitchFamily="18" charset="0"/>
            </a:endParaRPr>
          </a:p>
          <a:p>
            <a:pPr marL="285750" indent="-285750">
              <a:buFont typeface="Wingdings" pitchFamily="2" charset="2"/>
              <a:buChar char="Ø"/>
            </a:pPr>
            <a:endParaRPr lang="en-GB" dirty="0">
              <a:solidFill>
                <a:srgbClr val="006699"/>
              </a:solidFill>
              <a:latin typeface="Times New Roman" panose="02020603050405020304" pitchFamily="18" charset="0"/>
              <a:cs typeface="Times New Roman" panose="02020603050405020304" pitchFamily="18" charset="0"/>
            </a:endParaRPr>
          </a:p>
        </p:txBody>
      </p:sp>
      <p:pic>
        <p:nvPicPr>
          <p:cNvPr id="5" name="Picture 4" descr="A black text on a white background&#10;&#10;Description automatically generated">
            <a:extLst>
              <a:ext uri="{FF2B5EF4-FFF2-40B4-BE49-F238E27FC236}">
                <a16:creationId xmlns:a16="http://schemas.microsoft.com/office/drawing/2014/main" id="{E96E63BC-9B09-22FA-3549-F067FF57B2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6196" y="4150813"/>
            <a:ext cx="5091451" cy="699542"/>
          </a:xfrm>
          <a:prstGeom prst="rect">
            <a:avLst/>
          </a:prstGeom>
        </p:spPr>
      </p:pic>
      <p:sp>
        <p:nvSpPr>
          <p:cNvPr id="8" name="TextBox 7">
            <a:extLst>
              <a:ext uri="{FF2B5EF4-FFF2-40B4-BE49-F238E27FC236}">
                <a16:creationId xmlns:a16="http://schemas.microsoft.com/office/drawing/2014/main" id="{1C8ED08D-0E31-2750-C9BA-53A232060DA8}"/>
              </a:ext>
            </a:extLst>
          </p:cNvPr>
          <p:cNvSpPr txBox="1"/>
          <p:nvPr/>
        </p:nvSpPr>
        <p:spPr>
          <a:xfrm>
            <a:off x="6084168" y="4023225"/>
            <a:ext cx="2843808" cy="1061829"/>
          </a:xfrm>
          <a:prstGeom prst="rect">
            <a:avLst/>
          </a:prstGeom>
          <a:noFill/>
        </p:spPr>
        <p:txBody>
          <a:bodyPr wrap="square">
            <a:spAutoFit/>
          </a:bodyPr>
          <a:lstStyle/>
          <a:p>
            <a:pPr lvl="1"/>
            <a:r>
              <a:rPr lang="en-GB" sz="1050" dirty="0">
                <a:solidFill>
                  <a:srgbClr val="0A999E"/>
                </a:solidFill>
                <a:latin typeface="Times New Roman" panose="02020603050405020304" pitchFamily="18" charset="0"/>
                <a:cs typeface="Times New Roman" panose="02020603050405020304" pitchFamily="18" charset="0"/>
              </a:rPr>
              <a:t>MSBS: mean square between subjects</a:t>
            </a:r>
          </a:p>
          <a:p>
            <a:pPr lvl="1"/>
            <a:r>
              <a:rPr lang="en-GB" sz="1050" dirty="0">
                <a:solidFill>
                  <a:srgbClr val="0A999E"/>
                </a:solidFill>
                <a:latin typeface="Times New Roman" panose="02020603050405020304" pitchFamily="18" charset="0"/>
                <a:cs typeface="Times New Roman" panose="02020603050405020304" pitchFamily="18" charset="0"/>
              </a:rPr>
              <a:t>MSE: mean square error</a:t>
            </a:r>
          </a:p>
          <a:p>
            <a:pPr lvl="1"/>
            <a:r>
              <a:rPr lang="en-GB" sz="1050" dirty="0">
                <a:solidFill>
                  <a:srgbClr val="0A999E"/>
                </a:solidFill>
                <a:latin typeface="Times New Roman" panose="02020603050405020304" pitchFamily="18" charset="0"/>
                <a:cs typeface="Times New Roman" panose="02020603050405020304" pitchFamily="18" charset="0"/>
              </a:rPr>
              <a:t>MSBM: the mean square between measurements</a:t>
            </a:r>
          </a:p>
          <a:p>
            <a:pPr lvl="1"/>
            <a:r>
              <a:rPr lang="en-GB" sz="1050" dirty="0">
                <a:solidFill>
                  <a:srgbClr val="0A999E"/>
                </a:solidFill>
                <a:latin typeface="Times New Roman" panose="02020603050405020304" pitchFamily="18" charset="0"/>
                <a:cs typeface="Times New Roman" panose="02020603050405020304" pitchFamily="18" charset="0"/>
              </a:rPr>
              <a:t>K: number of measurements</a:t>
            </a:r>
          </a:p>
          <a:p>
            <a:pPr lvl="1"/>
            <a:r>
              <a:rPr lang="en-GB" sz="1050" dirty="0">
                <a:solidFill>
                  <a:srgbClr val="0A999E"/>
                </a:solidFill>
                <a:latin typeface="Times New Roman" panose="02020603050405020304" pitchFamily="18" charset="0"/>
                <a:cs typeface="Times New Roman" panose="02020603050405020304" pitchFamily="18" charset="0"/>
              </a:rPr>
              <a:t>n is number of participants</a:t>
            </a:r>
          </a:p>
        </p:txBody>
      </p:sp>
    </p:spTree>
    <p:extLst>
      <p:ext uri="{BB962C8B-B14F-4D97-AF65-F5344CB8AC3E}">
        <p14:creationId xmlns:p14="http://schemas.microsoft.com/office/powerpoint/2010/main" val="2565540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FF5BC3D-CF48-8153-5C82-E75B89E5A371}"/>
              </a:ext>
            </a:extLst>
          </p:cNvPr>
          <p:cNvSpPr txBox="1"/>
          <p:nvPr/>
        </p:nvSpPr>
        <p:spPr>
          <a:xfrm>
            <a:off x="395536" y="155072"/>
            <a:ext cx="1220206" cy="707886"/>
          </a:xfrm>
          <a:prstGeom prst="rect">
            <a:avLst/>
          </a:prstGeom>
          <a:noFill/>
        </p:spPr>
        <p:txBody>
          <a:bodyPr wrap="none" rtlCol="0">
            <a:spAutoFit/>
          </a:bodyPr>
          <a:lstStyle/>
          <a:p>
            <a:r>
              <a:rPr lang="en-GB" sz="2400" b="1" dirty="0">
                <a:solidFill>
                  <a:srgbClr val="006699"/>
                </a:solidFill>
                <a:latin typeface="Times New Roman" panose="02020603050405020304" pitchFamily="18" charset="0"/>
                <a:cs typeface="Times New Roman" panose="02020603050405020304" pitchFamily="18" charset="0"/>
              </a:rPr>
              <a:t>Results </a:t>
            </a:r>
          </a:p>
          <a:p>
            <a:endParaRPr lang="en-CN" sz="1600" dirty="0"/>
          </a:p>
        </p:txBody>
      </p:sp>
      <p:pic>
        <p:nvPicPr>
          <p:cNvPr id="9" name="Picture 8" descr="A table with numbers and a number of objects&#10;&#10;Description automatically generated">
            <a:extLst>
              <a:ext uri="{FF2B5EF4-FFF2-40B4-BE49-F238E27FC236}">
                <a16:creationId xmlns:a16="http://schemas.microsoft.com/office/drawing/2014/main" id="{7E20CB81-C6D5-0B61-B245-6F41FD993263}"/>
              </a:ext>
            </a:extLst>
          </p:cNvPr>
          <p:cNvPicPr>
            <a:picLocks noChangeAspect="1"/>
          </p:cNvPicPr>
          <p:nvPr/>
        </p:nvPicPr>
        <p:blipFill rotWithShape="1">
          <a:blip r:embed="rId2">
            <a:extLst>
              <a:ext uri="{28A0092B-C50C-407E-A947-70E740481C1C}">
                <a14:useLocalDpi xmlns:a14="http://schemas.microsoft.com/office/drawing/2010/main" val="0"/>
              </a:ext>
            </a:extLst>
          </a:blip>
          <a:srcRect r="5810"/>
          <a:stretch/>
        </p:blipFill>
        <p:spPr>
          <a:xfrm>
            <a:off x="1187624" y="2571750"/>
            <a:ext cx="5052068" cy="2604931"/>
          </a:xfrm>
          <a:prstGeom prst="rect">
            <a:avLst/>
          </a:prstGeom>
        </p:spPr>
      </p:pic>
      <p:sp>
        <p:nvSpPr>
          <p:cNvPr id="12" name="TextBox 11">
            <a:extLst>
              <a:ext uri="{FF2B5EF4-FFF2-40B4-BE49-F238E27FC236}">
                <a16:creationId xmlns:a16="http://schemas.microsoft.com/office/drawing/2014/main" id="{94E51EEE-C7C8-40B6-F7E8-81F0AC95816C}"/>
              </a:ext>
            </a:extLst>
          </p:cNvPr>
          <p:cNvSpPr txBox="1"/>
          <p:nvPr/>
        </p:nvSpPr>
        <p:spPr>
          <a:xfrm>
            <a:off x="539552" y="699542"/>
            <a:ext cx="7644355" cy="2862322"/>
          </a:xfrm>
          <a:prstGeom prst="rect">
            <a:avLst/>
          </a:prstGeom>
          <a:noFill/>
        </p:spPr>
        <p:txBody>
          <a:bodyPr wrap="square">
            <a:spAutoFit/>
          </a:bodyPr>
          <a:lstStyle/>
          <a:p>
            <a:pPr marL="285750" indent="-285750">
              <a:buFont typeface="Wingdings" pitchFamily="2" charset="2"/>
              <a:buChar char="q"/>
            </a:pPr>
            <a:r>
              <a:rPr lang="en-GB" dirty="0">
                <a:solidFill>
                  <a:srgbClr val="006699"/>
                </a:solidFill>
                <a:latin typeface="Times New Roman" panose="02020603050405020304" pitchFamily="18" charset="0"/>
                <a:cs typeface="Times New Roman" panose="02020603050405020304" pitchFamily="18" charset="0"/>
              </a:rPr>
              <a:t>Estimating the Robustness of SPE</a:t>
            </a:r>
          </a:p>
          <a:p>
            <a:pPr marL="742950" lvl="1" indent="-285750">
              <a:buFont typeface="Wingdings" pitchFamily="2" charset="2"/>
              <a:buChar char="ü"/>
            </a:pPr>
            <a:r>
              <a:rPr lang="en-GB" dirty="0">
                <a:solidFill>
                  <a:srgbClr val="0A999E"/>
                </a:solidFill>
                <a:latin typeface="Times New Roman" panose="02020603050405020304" pitchFamily="18" charset="0"/>
                <a:cs typeface="Times New Roman" panose="02020603050405020304" pitchFamily="18" charset="0"/>
              </a:rPr>
              <a:t>14 of datasets contain data for the Close other, 13 of datasets contain data for Stranger, 1 dataset has the data for Celebrities, 1 has the data for Nonperson</a:t>
            </a:r>
          </a:p>
          <a:p>
            <a:pPr marL="742950" lvl="1" indent="-285750">
              <a:buFont typeface="Wingdings" pitchFamily="2" charset="2"/>
              <a:buChar char="ü"/>
            </a:pPr>
            <a:r>
              <a:rPr lang="en-GB" dirty="0">
                <a:solidFill>
                  <a:srgbClr val="0A999E"/>
                </a:solidFill>
                <a:latin typeface="Times New Roman" panose="02020603050405020304" pitchFamily="18" charset="0"/>
                <a:cs typeface="Times New Roman" panose="02020603050405020304" pitchFamily="18" charset="0"/>
              </a:rPr>
              <a:t>We found that all measures of SPE, except the parameter z estimated from DDM, exhibited moderate to large effect sizes, indicating a robust and substantial experimental effect of SPE. </a:t>
            </a:r>
          </a:p>
          <a:p>
            <a:pPr marL="742950" lvl="1" indent="-285750">
              <a:buFont typeface="Wingdings" pitchFamily="2" charset="2"/>
              <a:buChar char="ü"/>
            </a:pPr>
            <a:endParaRPr lang="en-GB" dirty="0">
              <a:solidFill>
                <a:srgbClr val="0A999E"/>
              </a:solidFill>
              <a:latin typeface="Times New Roman" panose="02020603050405020304" pitchFamily="18" charset="0"/>
              <a:cs typeface="Times New Roman" panose="02020603050405020304" pitchFamily="18" charset="0"/>
            </a:endParaRPr>
          </a:p>
          <a:p>
            <a:pPr marL="742950" lvl="1" indent="-285750">
              <a:buFont typeface="Wingdings" pitchFamily="2" charset="2"/>
              <a:buChar char="ü"/>
            </a:pPr>
            <a:endParaRPr lang="en-GB" dirty="0">
              <a:solidFill>
                <a:srgbClr val="006699"/>
              </a:solidFill>
              <a:latin typeface="Times New Roman" panose="02020603050405020304" pitchFamily="18" charset="0"/>
              <a:cs typeface="Times New Roman" panose="02020603050405020304" pitchFamily="18" charset="0"/>
            </a:endParaRPr>
          </a:p>
          <a:p>
            <a:pPr marL="742950" lvl="1" indent="-285750">
              <a:buFont typeface="Wingdings" pitchFamily="2" charset="2"/>
              <a:buChar char="ü"/>
            </a:pPr>
            <a:endParaRPr lang="en-GB" dirty="0">
              <a:solidFill>
                <a:srgbClr val="0A999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1650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946D310-DEE5-4D07-680B-E6A6487C208E}"/>
              </a:ext>
            </a:extLst>
          </p:cNvPr>
          <p:cNvSpPr txBox="1"/>
          <p:nvPr/>
        </p:nvSpPr>
        <p:spPr>
          <a:xfrm>
            <a:off x="323850" y="340430"/>
            <a:ext cx="4194610" cy="707886"/>
          </a:xfrm>
          <a:prstGeom prst="rect">
            <a:avLst/>
          </a:prstGeom>
          <a:noFill/>
        </p:spPr>
        <p:txBody>
          <a:bodyPr wrap="none" rtlCol="0">
            <a:spAutoFit/>
          </a:bodyPr>
          <a:lstStyle/>
          <a:p>
            <a:r>
              <a:rPr lang="en-GB" sz="2400" b="1" dirty="0">
                <a:solidFill>
                  <a:srgbClr val="006699"/>
                </a:solidFill>
                <a:latin typeface="Times New Roman" panose="02020603050405020304" pitchFamily="18" charset="0"/>
                <a:cs typeface="Times New Roman" panose="02020603050405020304" pitchFamily="18" charset="0"/>
              </a:rPr>
              <a:t>Split-half Reliability of SPMT </a:t>
            </a:r>
          </a:p>
          <a:p>
            <a:endParaRPr lang="en-CN" sz="1600" dirty="0"/>
          </a:p>
        </p:txBody>
      </p:sp>
      <p:pic>
        <p:nvPicPr>
          <p:cNvPr id="7" name="图片 13" descr="图示&#10;&#10;低可信度描述已自动生成">
            <a:extLst>
              <a:ext uri="{FF2B5EF4-FFF2-40B4-BE49-F238E27FC236}">
                <a16:creationId xmlns:a16="http://schemas.microsoft.com/office/drawing/2014/main" id="{67F62BEE-ABC1-69B6-8ECD-76B46059F7D3}"/>
              </a:ext>
            </a:extLst>
          </p:cNvPr>
          <p:cNvPicPr>
            <a:picLocks noChangeAspect="1"/>
          </p:cNvPicPr>
          <p:nvPr/>
        </p:nvPicPr>
        <p:blipFill rotWithShape="1">
          <a:blip r:embed="rId2">
            <a:extLst>
              <a:ext uri="{28A0092B-C50C-407E-A947-70E740481C1C}">
                <a14:useLocalDpi xmlns:a14="http://schemas.microsoft.com/office/drawing/2010/main" val="0"/>
              </a:ext>
            </a:extLst>
          </a:blip>
          <a:srcRect r="3048" b="52011"/>
          <a:stretch/>
        </p:blipFill>
        <p:spPr>
          <a:xfrm>
            <a:off x="4115712" y="703261"/>
            <a:ext cx="4718637" cy="3736978"/>
          </a:xfrm>
          <a:prstGeom prst="rect">
            <a:avLst/>
          </a:prstGeom>
        </p:spPr>
      </p:pic>
      <p:sp>
        <p:nvSpPr>
          <p:cNvPr id="8" name="TextBox 7">
            <a:extLst>
              <a:ext uri="{FF2B5EF4-FFF2-40B4-BE49-F238E27FC236}">
                <a16:creationId xmlns:a16="http://schemas.microsoft.com/office/drawing/2014/main" id="{215A0BF7-DE10-3715-629D-8155AC2F866B}"/>
              </a:ext>
            </a:extLst>
          </p:cNvPr>
          <p:cNvSpPr txBox="1"/>
          <p:nvPr/>
        </p:nvSpPr>
        <p:spPr>
          <a:xfrm>
            <a:off x="379040" y="1048316"/>
            <a:ext cx="3528392" cy="4647426"/>
          </a:xfrm>
          <a:prstGeom prst="rect">
            <a:avLst/>
          </a:prstGeom>
          <a:noFill/>
        </p:spPr>
        <p:txBody>
          <a:bodyPr wrap="square" rtlCol="0">
            <a:spAutoFit/>
          </a:bodyPr>
          <a:lstStyle/>
          <a:p>
            <a:pPr marL="285750" indent="-285750">
              <a:buFont typeface="Wingdings" pitchFamily="2" charset="2"/>
              <a:buChar char="ü"/>
            </a:pPr>
            <a:r>
              <a:rPr lang="en-GB" sz="1600" dirty="0">
                <a:solidFill>
                  <a:srgbClr val="0A999E"/>
                </a:solidFill>
                <a:latin typeface="Times New Roman" panose="02020603050405020304" pitchFamily="18" charset="0"/>
                <a:cs typeface="Times New Roman" panose="02020603050405020304" pitchFamily="18" charset="0"/>
              </a:rPr>
              <a:t>The four with highest split-half reliabilities are as follows: Reaction Time (RT) with “Stranger” as baseline (</a:t>
            </a:r>
            <a:r>
              <a:rPr lang="en-GB" sz="1600" i="1" dirty="0">
                <a:solidFill>
                  <a:srgbClr val="0A999E"/>
                </a:solidFill>
                <a:latin typeface="Times New Roman" panose="02020603050405020304" pitchFamily="18" charset="0"/>
                <a:cs typeface="Times New Roman" panose="02020603050405020304" pitchFamily="18" charset="0"/>
              </a:rPr>
              <a:t>r</a:t>
            </a:r>
            <a:r>
              <a:rPr lang="en-GB" sz="1600" dirty="0">
                <a:solidFill>
                  <a:srgbClr val="0A999E"/>
                </a:solidFill>
                <a:latin typeface="Times New Roman" panose="02020603050405020304" pitchFamily="18" charset="0"/>
                <a:cs typeface="Times New Roman" panose="02020603050405020304" pitchFamily="18" charset="0"/>
              </a:rPr>
              <a:t> = .65, SE = .02, </a:t>
            </a:r>
            <a:r>
              <a:rPr lang="en-GB" sz="1600" i="1" dirty="0">
                <a:solidFill>
                  <a:srgbClr val="0A999E"/>
                </a:solidFill>
                <a:latin typeface="Times New Roman" panose="02020603050405020304" pitchFamily="18" charset="0"/>
                <a:cs typeface="Times New Roman" panose="02020603050405020304" pitchFamily="18" charset="0"/>
              </a:rPr>
              <a:t>p</a:t>
            </a:r>
            <a:r>
              <a:rPr lang="en-GB" sz="1600" dirty="0">
                <a:solidFill>
                  <a:srgbClr val="0A999E"/>
                </a:solidFill>
                <a:latin typeface="Times New Roman" panose="02020603050405020304" pitchFamily="18" charset="0"/>
                <a:cs typeface="Times New Roman" panose="02020603050405020304" pitchFamily="18" charset="0"/>
              </a:rPr>
              <a:t> &lt; .001,95%CI [.61, .70]); Efficiency (</a:t>
            </a:r>
            <a:r>
              <a:rPr lang="el-GR" sz="1600" i="1" dirty="0">
                <a:solidFill>
                  <a:srgbClr val="0A999E"/>
                </a:solidFill>
                <a:latin typeface="Times New Roman" panose="02020603050405020304" pitchFamily="18" charset="0"/>
                <a:cs typeface="Times New Roman" panose="02020603050405020304" pitchFamily="18" charset="0"/>
              </a:rPr>
              <a:t>η</a:t>
            </a:r>
            <a:r>
              <a:rPr lang="el-GR" sz="1600" dirty="0">
                <a:solidFill>
                  <a:srgbClr val="0A999E"/>
                </a:solidFill>
                <a:latin typeface="Times New Roman" panose="02020603050405020304" pitchFamily="18" charset="0"/>
                <a:cs typeface="Times New Roman" panose="02020603050405020304" pitchFamily="18" charset="0"/>
              </a:rPr>
              <a:t>) </a:t>
            </a:r>
            <a:r>
              <a:rPr lang="en-GB" sz="1600" dirty="0">
                <a:solidFill>
                  <a:srgbClr val="0A999E"/>
                </a:solidFill>
                <a:latin typeface="Times New Roman" panose="02020603050405020304" pitchFamily="18" charset="0"/>
                <a:cs typeface="Times New Roman" panose="02020603050405020304" pitchFamily="18" charset="0"/>
              </a:rPr>
              <a:t>with “Stranger” as baseline (</a:t>
            </a:r>
            <a:r>
              <a:rPr lang="en-GB" sz="1600" i="1" dirty="0">
                <a:solidFill>
                  <a:srgbClr val="0A999E"/>
                </a:solidFill>
                <a:latin typeface="Times New Roman" panose="02020603050405020304" pitchFamily="18" charset="0"/>
                <a:cs typeface="Times New Roman" panose="02020603050405020304" pitchFamily="18" charset="0"/>
              </a:rPr>
              <a:t>r</a:t>
            </a:r>
            <a:r>
              <a:rPr lang="en-GB" sz="1600" dirty="0">
                <a:solidFill>
                  <a:srgbClr val="0A999E"/>
                </a:solidFill>
                <a:latin typeface="Times New Roman" panose="02020603050405020304" pitchFamily="18" charset="0"/>
                <a:cs typeface="Times New Roman" panose="02020603050405020304" pitchFamily="18" charset="0"/>
              </a:rPr>
              <a:t> = .64,SE = .03, </a:t>
            </a:r>
            <a:r>
              <a:rPr lang="en-GB" sz="1600" i="1" dirty="0">
                <a:solidFill>
                  <a:srgbClr val="0A999E"/>
                </a:solidFill>
                <a:latin typeface="Times New Roman" panose="02020603050405020304" pitchFamily="18" charset="0"/>
                <a:cs typeface="Times New Roman" panose="02020603050405020304" pitchFamily="18" charset="0"/>
              </a:rPr>
              <a:t>p</a:t>
            </a:r>
            <a:r>
              <a:rPr lang="en-GB" sz="1600" dirty="0">
                <a:solidFill>
                  <a:srgbClr val="0A999E"/>
                </a:solidFill>
                <a:latin typeface="Times New Roman" panose="02020603050405020304" pitchFamily="18" charset="0"/>
                <a:cs typeface="Times New Roman" panose="02020603050405020304" pitchFamily="18" charset="0"/>
              </a:rPr>
              <a:t> &lt; .001, 95%CI [.59, .69]); RT with “Close other” as baseline (</a:t>
            </a:r>
            <a:r>
              <a:rPr lang="en-GB" sz="1600" i="1" dirty="0">
                <a:solidFill>
                  <a:srgbClr val="0A999E"/>
                </a:solidFill>
                <a:latin typeface="Times New Roman" panose="02020603050405020304" pitchFamily="18" charset="0"/>
                <a:cs typeface="Times New Roman" panose="02020603050405020304" pitchFamily="18" charset="0"/>
              </a:rPr>
              <a:t>r</a:t>
            </a:r>
            <a:r>
              <a:rPr lang="en-GB" sz="1600" dirty="0">
                <a:solidFill>
                  <a:srgbClr val="0A999E"/>
                </a:solidFill>
                <a:latin typeface="Times New Roman" panose="02020603050405020304" pitchFamily="18" charset="0"/>
                <a:cs typeface="Times New Roman" panose="02020603050405020304" pitchFamily="18" charset="0"/>
              </a:rPr>
              <a:t> = .58, SE = .02, </a:t>
            </a:r>
            <a:r>
              <a:rPr lang="en-GB" sz="1600" i="1" dirty="0">
                <a:solidFill>
                  <a:srgbClr val="0A999E"/>
                </a:solidFill>
                <a:latin typeface="Times New Roman" panose="02020603050405020304" pitchFamily="18" charset="0"/>
                <a:cs typeface="Times New Roman" panose="02020603050405020304" pitchFamily="18" charset="0"/>
              </a:rPr>
              <a:t>p</a:t>
            </a:r>
            <a:r>
              <a:rPr lang="en-GB" sz="1600" dirty="0">
                <a:solidFill>
                  <a:srgbClr val="0A999E"/>
                </a:solidFill>
                <a:latin typeface="Times New Roman" panose="02020603050405020304" pitchFamily="18" charset="0"/>
                <a:cs typeface="Times New Roman" panose="02020603050405020304" pitchFamily="18" charset="0"/>
              </a:rPr>
              <a:t> &lt; .001, 95%CI [.54, .63]); </a:t>
            </a:r>
            <a:r>
              <a:rPr lang="el-GR" sz="1600" i="1" dirty="0">
                <a:solidFill>
                  <a:srgbClr val="0A999E"/>
                </a:solidFill>
                <a:latin typeface="Times New Roman" panose="02020603050405020304" pitchFamily="18" charset="0"/>
                <a:cs typeface="Times New Roman" panose="02020603050405020304" pitchFamily="18" charset="0"/>
              </a:rPr>
              <a:t>η</a:t>
            </a:r>
            <a:r>
              <a:rPr lang="el-GR" sz="1600" dirty="0">
                <a:solidFill>
                  <a:srgbClr val="0A999E"/>
                </a:solidFill>
                <a:latin typeface="Times New Roman" panose="02020603050405020304" pitchFamily="18" charset="0"/>
                <a:cs typeface="Times New Roman" panose="02020603050405020304" pitchFamily="18" charset="0"/>
              </a:rPr>
              <a:t> </a:t>
            </a:r>
            <a:r>
              <a:rPr lang="en-GB" sz="1600" dirty="0">
                <a:solidFill>
                  <a:srgbClr val="0A999E"/>
                </a:solidFill>
                <a:latin typeface="Times New Roman" panose="02020603050405020304" pitchFamily="18" charset="0"/>
                <a:cs typeface="Times New Roman" panose="02020603050405020304" pitchFamily="18" charset="0"/>
              </a:rPr>
              <a:t>with “Close other” as baseline (</a:t>
            </a:r>
            <a:r>
              <a:rPr lang="en-GB" sz="1600" i="1" dirty="0">
                <a:solidFill>
                  <a:srgbClr val="0A999E"/>
                </a:solidFill>
                <a:latin typeface="Times New Roman" panose="02020603050405020304" pitchFamily="18" charset="0"/>
                <a:cs typeface="Times New Roman" panose="02020603050405020304" pitchFamily="18" charset="0"/>
              </a:rPr>
              <a:t>r</a:t>
            </a:r>
            <a:r>
              <a:rPr lang="en-GB" sz="1600" dirty="0">
                <a:solidFill>
                  <a:srgbClr val="0A999E"/>
                </a:solidFill>
                <a:latin typeface="Times New Roman" panose="02020603050405020304" pitchFamily="18" charset="0"/>
                <a:cs typeface="Times New Roman" panose="02020603050405020304" pitchFamily="18" charset="0"/>
              </a:rPr>
              <a:t> = .57, SE = .02, </a:t>
            </a:r>
            <a:r>
              <a:rPr lang="en-GB" sz="1600" i="1" dirty="0">
                <a:solidFill>
                  <a:srgbClr val="0A999E"/>
                </a:solidFill>
                <a:latin typeface="Times New Roman" panose="02020603050405020304" pitchFamily="18" charset="0"/>
                <a:cs typeface="Times New Roman" panose="02020603050405020304" pitchFamily="18" charset="0"/>
              </a:rPr>
              <a:t>p</a:t>
            </a:r>
            <a:r>
              <a:rPr lang="en-GB" sz="1600" dirty="0">
                <a:solidFill>
                  <a:srgbClr val="0A999E"/>
                </a:solidFill>
                <a:latin typeface="Times New Roman" panose="02020603050405020304" pitchFamily="18" charset="0"/>
                <a:cs typeface="Times New Roman" panose="02020603050405020304" pitchFamily="18" charset="0"/>
              </a:rPr>
              <a:t> &lt; .001, 95% CI [.52, . 62]). </a:t>
            </a:r>
          </a:p>
          <a:p>
            <a:pPr marL="285750" indent="-285750">
              <a:buFont typeface="Wingdings" pitchFamily="2" charset="2"/>
              <a:buChar char="ü"/>
            </a:pPr>
            <a:r>
              <a:rPr lang="en-GB" sz="1600" dirty="0">
                <a:solidFill>
                  <a:srgbClr val="0A999E"/>
                </a:solidFill>
                <a:latin typeface="Times New Roman" panose="02020603050405020304" pitchFamily="18" charset="0"/>
                <a:cs typeface="Times New Roman" panose="02020603050405020304" pitchFamily="18" charset="0"/>
              </a:rPr>
              <a:t>For all other SPE measures, the reliability is around 0.5 or lower, indicating poor reliability. </a:t>
            </a:r>
          </a:p>
          <a:p>
            <a:pPr marL="285750" indent="-285750">
              <a:buFont typeface="Wingdings" pitchFamily="2" charset="2"/>
              <a:buChar char="ü"/>
            </a:pPr>
            <a:endParaRPr lang="en-GB" sz="1600" dirty="0">
              <a:solidFill>
                <a:srgbClr val="0A999E"/>
              </a:solidFill>
              <a:latin typeface="Times New Roman" panose="02020603050405020304" pitchFamily="18" charset="0"/>
              <a:cs typeface="Times New Roman" panose="02020603050405020304" pitchFamily="18" charset="0"/>
            </a:endParaRPr>
          </a:p>
          <a:p>
            <a:pPr marL="285750" indent="-285750">
              <a:buFont typeface="Wingdings" pitchFamily="2" charset="2"/>
              <a:buChar char="ü"/>
            </a:pPr>
            <a:endParaRPr lang="en-GB" sz="1600" dirty="0">
              <a:solidFill>
                <a:srgbClr val="0A999E"/>
              </a:solidFill>
              <a:latin typeface="Times New Roman" panose="02020603050405020304" pitchFamily="18" charset="0"/>
              <a:cs typeface="Times New Roman" panose="02020603050405020304" pitchFamily="18" charset="0"/>
            </a:endParaRPr>
          </a:p>
          <a:p>
            <a:endParaRPr lang="en-CN" dirty="0"/>
          </a:p>
        </p:txBody>
      </p:sp>
      <p:sp>
        <p:nvSpPr>
          <p:cNvPr id="10" name="TextBox 9">
            <a:extLst>
              <a:ext uri="{FF2B5EF4-FFF2-40B4-BE49-F238E27FC236}">
                <a16:creationId xmlns:a16="http://schemas.microsoft.com/office/drawing/2014/main" id="{67C9CAA1-6FDB-C44C-1766-52EB8A6D5065}"/>
              </a:ext>
            </a:extLst>
          </p:cNvPr>
          <p:cNvSpPr txBox="1"/>
          <p:nvPr/>
        </p:nvSpPr>
        <p:spPr>
          <a:xfrm>
            <a:off x="5624015" y="4426044"/>
            <a:ext cx="3441232" cy="261610"/>
          </a:xfrm>
          <a:prstGeom prst="rect">
            <a:avLst/>
          </a:prstGeom>
          <a:noFill/>
        </p:spPr>
        <p:txBody>
          <a:bodyPr wrap="square">
            <a:spAutoFit/>
          </a:bodyPr>
          <a:lstStyle/>
          <a:p>
            <a:r>
              <a:rPr lang="en-GB" sz="1100" dirty="0">
                <a:solidFill>
                  <a:srgbClr val="0A999E"/>
                </a:solidFill>
                <a:latin typeface="Times New Roman" panose="02020603050405020304" pitchFamily="18" charset="0"/>
                <a:cs typeface="Times New Roman" panose="02020603050405020304" pitchFamily="18" charset="0"/>
              </a:rPr>
              <a:t>SHR with Monte Carlo split-half Method</a:t>
            </a:r>
          </a:p>
        </p:txBody>
      </p:sp>
      <p:cxnSp>
        <p:nvCxnSpPr>
          <p:cNvPr id="11" name="直接连接符 12">
            <a:extLst>
              <a:ext uri="{FF2B5EF4-FFF2-40B4-BE49-F238E27FC236}">
                <a16:creationId xmlns:a16="http://schemas.microsoft.com/office/drawing/2014/main" id="{24CFA4A2-1195-EC15-B3B7-7A801F8392F3}"/>
              </a:ext>
            </a:extLst>
          </p:cNvPr>
          <p:cNvCxnSpPr>
            <a:cxnSpLocks/>
          </p:cNvCxnSpPr>
          <p:nvPr/>
        </p:nvCxnSpPr>
        <p:spPr bwMode="auto">
          <a:xfrm>
            <a:off x="4115712" y="912688"/>
            <a:ext cx="0" cy="3774966"/>
          </a:xfrm>
          <a:prstGeom prst="line">
            <a:avLst/>
          </a:prstGeom>
          <a:noFill/>
          <a:ln w="12700" cap="flat" cmpd="sng" algn="ctr">
            <a:solidFill>
              <a:srgbClr val="006699"/>
            </a:solidFill>
            <a:prstDash val="lgDash"/>
            <a:round/>
            <a:headEnd type="none" w="med" len="med"/>
            <a:tailEnd type="none" w="med" len="med"/>
          </a:ln>
        </p:spPr>
      </p:cxnSp>
    </p:spTree>
    <p:extLst>
      <p:ext uri="{BB962C8B-B14F-4D97-AF65-F5344CB8AC3E}">
        <p14:creationId xmlns:p14="http://schemas.microsoft.com/office/powerpoint/2010/main" val="3211784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946D310-DEE5-4D07-680B-E6A6487C208E}"/>
              </a:ext>
            </a:extLst>
          </p:cNvPr>
          <p:cNvSpPr txBox="1"/>
          <p:nvPr/>
        </p:nvSpPr>
        <p:spPr>
          <a:xfrm>
            <a:off x="485778" y="340430"/>
            <a:ext cx="4878310" cy="707886"/>
          </a:xfrm>
          <a:prstGeom prst="rect">
            <a:avLst/>
          </a:prstGeom>
          <a:noFill/>
        </p:spPr>
        <p:txBody>
          <a:bodyPr wrap="square" rtlCol="0">
            <a:spAutoFit/>
          </a:bodyPr>
          <a:lstStyle/>
          <a:p>
            <a:r>
              <a:rPr lang="en-GB" sz="2400" b="1" dirty="0">
                <a:solidFill>
                  <a:srgbClr val="006699"/>
                </a:solidFill>
                <a:latin typeface="Times New Roman" panose="02020603050405020304" pitchFamily="18" charset="0"/>
                <a:cs typeface="Times New Roman" panose="02020603050405020304" pitchFamily="18" charset="0"/>
              </a:rPr>
              <a:t>Test-retest Reliability of SPMT </a:t>
            </a:r>
          </a:p>
          <a:p>
            <a:endParaRPr lang="en-CN" sz="1600" dirty="0"/>
          </a:p>
        </p:txBody>
      </p:sp>
      <p:pic>
        <p:nvPicPr>
          <p:cNvPr id="2" name="图片 13" descr="图示&#10;&#10;低可信度描述已自动生成">
            <a:extLst>
              <a:ext uri="{FF2B5EF4-FFF2-40B4-BE49-F238E27FC236}">
                <a16:creationId xmlns:a16="http://schemas.microsoft.com/office/drawing/2014/main" id="{77176FDD-2153-0F80-046D-F55462D590C7}"/>
              </a:ext>
            </a:extLst>
          </p:cNvPr>
          <p:cNvPicPr>
            <a:picLocks noChangeAspect="1"/>
          </p:cNvPicPr>
          <p:nvPr/>
        </p:nvPicPr>
        <p:blipFill rotWithShape="1">
          <a:blip r:embed="rId2">
            <a:extLst>
              <a:ext uri="{28A0092B-C50C-407E-A947-70E740481C1C}">
                <a14:useLocalDpi xmlns:a14="http://schemas.microsoft.com/office/drawing/2010/main" val="0"/>
              </a:ext>
            </a:extLst>
          </a:blip>
          <a:srcRect t="50000"/>
          <a:stretch/>
        </p:blipFill>
        <p:spPr>
          <a:xfrm>
            <a:off x="4027953" y="915566"/>
            <a:ext cx="4859380" cy="3887504"/>
          </a:xfrm>
          <a:prstGeom prst="rect">
            <a:avLst/>
          </a:prstGeom>
        </p:spPr>
      </p:pic>
      <p:sp>
        <p:nvSpPr>
          <p:cNvPr id="5" name="TextBox 4">
            <a:extLst>
              <a:ext uri="{FF2B5EF4-FFF2-40B4-BE49-F238E27FC236}">
                <a16:creationId xmlns:a16="http://schemas.microsoft.com/office/drawing/2014/main" id="{D91F571F-AA4D-EB5F-E3ED-6675A40599F1}"/>
              </a:ext>
            </a:extLst>
          </p:cNvPr>
          <p:cNvSpPr txBox="1"/>
          <p:nvPr/>
        </p:nvSpPr>
        <p:spPr>
          <a:xfrm>
            <a:off x="485778" y="1068936"/>
            <a:ext cx="3582166" cy="3046988"/>
          </a:xfrm>
          <a:prstGeom prst="rect">
            <a:avLst/>
          </a:prstGeom>
          <a:noFill/>
        </p:spPr>
        <p:txBody>
          <a:bodyPr wrap="square">
            <a:spAutoFit/>
          </a:bodyPr>
          <a:lstStyle/>
          <a:p>
            <a:pPr marL="285750" indent="-285750">
              <a:buFont typeface="Wingdings" pitchFamily="2" charset="2"/>
              <a:buChar char="ü"/>
            </a:pPr>
            <a:r>
              <a:rPr lang="en-GB" sz="1600" dirty="0">
                <a:solidFill>
                  <a:srgbClr val="0A999E"/>
                </a:solidFill>
                <a:latin typeface="Times New Roman" panose="02020603050405020304" pitchFamily="18" charset="0"/>
                <a:cs typeface="Times New Roman" panose="02020603050405020304" pitchFamily="18" charset="0"/>
              </a:rPr>
              <a:t>When using “Close other” as baseline, the ICC2 for SPE measured by RT was 0.53 (95% CI = [.39, .69]), and for Efficiency, it was 0.52 (95% CI = [.38, .68]). </a:t>
            </a:r>
          </a:p>
          <a:p>
            <a:pPr marL="285750" indent="-285750">
              <a:buFont typeface="Wingdings" pitchFamily="2" charset="2"/>
              <a:buChar char="ü"/>
            </a:pPr>
            <a:r>
              <a:rPr lang="en-GB" sz="1600" dirty="0">
                <a:solidFill>
                  <a:srgbClr val="0A999E"/>
                </a:solidFill>
                <a:latin typeface="Times New Roman" panose="02020603050405020304" pitchFamily="18" charset="0"/>
                <a:cs typeface="Times New Roman" panose="02020603050405020304" pitchFamily="18" charset="0"/>
              </a:rPr>
              <a:t>When “Stranger” was used as baseline, the ICC2 for RT was 0.58 (95% CI = [.45, .73]), and for Efficiency, it was 0.35 (95% CI = [.21, .52]). </a:t>
            </a:r>
          </a:p>
          <a:p>
            <a:pPr marL="285750" indent="-285750">
              <a:buFont typeface="Wingdings" pitchFamily="2" charset="2"/>
              <a:buChar char="ü"/>
            </a:pPr>
            <a:r>
              <a:rPr lang="en-GB" sz="1600" dirty="0">
                <a:solidFill>
                  <a:srgbClr val="0A999E"/>
                </a:solidFill>
                <a:latin typeface="Times New Roman" panose="02020603050405020304" pitchFamily="18" charset="0"/>
                <a:cs typeface="Times New Roman" panose="02020603050405020304" pitchFamily="18" charset="0"/>
              </a:rPr>
              <a:t>All other measures of SPE exhibited reliability lower than 0.5. </a:t>
            </a:r>
          </a:p>
        </p:txBody>
      </p:sp>
      <p:cxnSp>
        <p:nvCxnSpPr>
          <p:cNvPr id="7" name="直接连接符 12">
            <a:extLst>
              <a:ext uri="{FF2B5EF4-FFF2-40B4-BE49-F238E27FC236}">
                <a16:creationId xmlns:a16="http://schemas.microsoft.com/office/drawing/2014/main" id="{761774BA-F029-61C7-608E-A8E8898B282B}"/>
              </a:ext>
            </a:extLst>
          </p:cNvPr>
          <p:cNvCxnSpPr>
            <a:cxnSpLocks/>
          </p:cNvCxnSpPr>
          <p:nvPr/>
        </p:nvCxnSpPr>
        <p:spPr bwMode="auto">
          <a:xfrm>
            <a:off x="4071949" y="891403"/>
            <a:ext cx="0" cy="3911667"/>
          </a:xfrm>
          <a:prstGeom prst="line">
            <a:avLst/>
          </a:prstGeom>
          <a:noFill/>
          <a:ln w="12700" cap="flat" cmpd="sng" algn="ctr">
            <a:solidFill>
              <a:srgbClr val="006699"/>
            </a:solidFill>
            <a:prstDash val="lgDash"/>
            <a:round/>
            <a:headEnd type="none" w="med" len="med"/>
            <a:tailEnd type="none" w="med" len="med"/>
          </a:ln>
        </p:spPr>
      </p:cxnSp>
    </p:spTree>
    <p:extLst>
      <p:ext uri="{BB962C8B-B14F-4D97-AF65-F5344CB8AC3E}">
        <p14:creationId xmlns:p14="http://schemas.microsoft.com/office/powerpoint/2010/main" val="2686662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946D310-DEE5-4D07-680B-E6A6487C208E}"/>
              </a:ext>
            </a:extLst>
          </p:cNvPr>
          <p:cNvSpPr txBox="1"/>
          <p:nvPr/>
        </p:nvSpPr>
        <p:spPr>
          <a:xfrm>
            <a:off x="485778" y="340430"/>
            <a:ext cx="4878310" cy="707886"/>
          </a:xfrm>
          <a:prstGeom prst="rect">
            <a:avLst/>
          </a:prstGeom>
          <a:noFill/>
        </p:spPr>
        <p:txBody>
          <a:bodyPr wrap="square" rtlCol="0">
            <a:spAutoFit/>
          </a:bodyPr>
          <a:lstStyle/>
          <a:p>
            <a:r>
              <a:rPr lang="en-GB" sz="2400" b="1" dirty="0">
                <a:solidFill>
                  <a:srgbClr val="006699"/>
                </a:solidFill>
                <a:latin typeface="Times New Roman" panose="02020603050405020304" pitchFamily="18" charset="0"/>
                <a:cs typeface="Times New Roman" panose="02020603050405020304" pitchFamily="18" charset="0"/>
              </a:rPr>
              <a:t>Exploratory Analysis</a:t>
            </a:r>
          </a:p>
          <a:p>
            <a:endParaRPr lang="en-CN" sz="1600" dirty="0"/>
          </a:p>
        </p:txBody>
      </p:sp>
      <p:pic>
        <p:nvPicPr>
          <p:cNvPr id="3" name="图片 1">
            <a:extLst>
              <a:ext uri="{FF2B5EF4-FFF2-40B4-BE49-F238E27FC236}">
                <a16:creationId xmlns:a16="http://schemas.microsoft.com/office/drawing/2014/main" id="{2123B6A0-8F7C-D000-42BD-5B6A630734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3886909" y="663479"/>
            <a:ext cx="4771313" cy="3816541"/>
          </a:xfrm>
          <a:prstGeom prst="rect">
            <a:avLst/>
          </a:prstGeom>
          <a:noFill/>
          <a:ln>
            <a:noFill/>
          </a:ln>
        </p:spPr>
      </p:pic>
      <p:sp>
        <p:nvSpPr>
          <p:cNvPr id="10" name="TextBox 9">
            <a:extLst>
              <a:ext uri="{FF2B5EF4-FFF2-40B4-BE49-F238E27FC236}">
                <a16:creationId xmlns:a16="http://schemas.microsoft.com/office/drawing/2014/main" id="{7C447BDF-A546-8B37-6D41-BA0808A7BCB2}"/>
              </a:ext>
            </a:extLst>
          </p:cNvPr>
          <p:cNvSpPr txBox="1"/>
          <p:nvPr/>
        </p:nvSpPr>
        <p:spPr>
          <a:xfrm>
            <a:off x="415679" y="1057647"/>
            <a:ext cx="3148209" cy="3416320"/>
          </a:xfrm>
          <a:prstGeom prst="rect">
            <a:avLst/>
          </a:prstGeom>
          <a:noFill/>
        </p:spPr>
        <p:txBody>
          <a:bodyPr wrap="square" rtlCol="0">
            <a:spAutoFit/>
          </a:bodyPr>
          <a:lstStyle/>
          <a:p>
            <a:pPr marL="285750" indent="-285750">
              <a:buFont typeface="Wingdings" pitchFamily="2" charset="2"/>
              <a:buChar char="ü"/>
            </a:pPr>
            <a:r>
              <a:rPr lang="en-GB" dirty="0">
                <a:solidFill>
                  <a:srgbClr val="0A999E"/>
                </a:solidFill>
                <a:latin typeface="Times New Roman" panose="02020603050405020304" pitchFamily="18" charset="0"/>
                <a:cs typeface="Times New Roman" panose="02020603050405020304" pitchFamily="18" charset="0"/>
              </a:rPr>
              <a:t>Significant correlations between trial numbers and Monte Carlo split-half reliability for some indicators, such as Reaction Time and Efficiency.</a:t>
            </a:r>
          </a:p>
          <a:p>
            <a:pPr marL="285750" indent="-285750">
              <a:buFont typeface="Wingdings" pitchFamily="2" charset="2"/>
              <a:buChar char="ü"/>
            </a:pPr>
            <a:endParaRPr lang="en-GB" dirty="0">
              <a:solidFill>
                <a:srgbClr val="0A999E"/>
              </a:solidFill>
              <a:latin typeface="Times New Roman" panose="02020603050405020304" pitchFamily="18" charset="0"/>
              <a:cs typeface="Times New Roman" panose="02020603050405020304" pitchFamily="18" charset="0"/>
            </a:endParaRPr>
          </a:p>
          <a:p>
            <a:pPr marL="285750" indent="-285750">
              <a:buFont typeface="Wingdings" pitchFamily="2" charset="2"/>
              <a:buChar char="ü"/>
            </a:pPr>
            <a:r>
              <a:rPr lang="en-GB" dirty="0">
                <a:solidFill>
                  <a:srgbClr val="0A999E"/>
                </a:solidFill>
                <a:latin typeface="Times New Roman" panose="02020603050405020304" pitchFamily="18" charset="0"/>
                <a:cs typeface="Times New Roman" panose="02020603050405020304" pitchFamily="18" charset="0"/>
              </a:rPr>
              <a:t>Non-significant correlations between </a:t>
            </a:r>
            <a:r>
              <a:rPr lang="en-GB" i="1" dirty="0">
                <a:solidFill>
                  <a:srgbClr val="0A999E"/>
                </a:solidFill>
                <a:latin typeface="Times New Roman" panose="02020603050405020304" pitchFamily="18" charset="0"/>
                <a:cs typeface="Times New Roman" panose="02020603050405020304" pitchFamily="18" charset="0"/>
              </a:rPr>
              <a:t>g</a:t>
            </a:r>
            <a:r>
              <a:rPr lang="en-GB" dirty="0">
                <a:solidFill>
                  <a:srgbClr val="0A999E"/>
                </a:solidFill>
                <a:latin typeface="Times New Roman" panose="02020603050405020304" pitchFamily="18" charset="0"/>
                <a:cs typeface="Times New Roman" panose="02020603050405020304" pitchFamily="18" charset="0"/>
              </a:rPr>
              <a:t> and split-half reliability, </a:t>
            </a:r>
            <a:r>
              <a:rPr lang="en-GB" i="1" dirty="0">
                <a:solidFill>
                  <a:srgbClr val="0A999E"/>
                </a:solidFill>
                <a:latin typeface="Times New Roman" panose="02020603050405020304" pitchFamily="18" charset="0"/>
                <a:cs typeface="Times New Roman" panose="02020603050405020304" pitchFamily="18" charset="0"/>
              </a:rPr>
              <a:t>g</a:t>
            </a:r>
            <a:r>
              <a:rPr lang="en-GB" dirty="0">
                <a:solidFill>
                  <a:srgbClr val="0A999E"/>
                </a:solidFill>
                <a:latin typeface="Times New Roman" panose="02020603050405020304" pitchFamily="18" charset="0"/>
                <a:cs typeface="Times New Roman" panose="02020603050405020304" pitchFamily="18" charset="0"/>
              </a:rPr>
              <a:t> and n trials. </a:t>
            </a:r>
          </a:p>
          <a:p>
            <a:pPr marL="285750" indent="-285750">
              <a:buFont typeface="Wingdings" pitchFamily="2" charset="2"/>
              <a:buChar char="q"/>
            </a:pPr>
            <a:endParaRPr lang="en-GB" dirty="0">
              <a:solidFill>
                <a:srgbClr val="006699"/>
              </a:solidFill>
              <a:latin typeface="Times New Roman" panose="02020603050405020304" pitchFamily="18" charset="0"/>
              <a:cs typeface="Times New Roman" panose="02020603050405020304" pitchFamily="18" charset="0"/>
            </a:endParaRPr>
          </a:p>
          <a:p>
            <a:endParaRPr lang="en-CN" dirty="0"/>
          </a:p>
        </p:txBody>
      </p:sp>
      <p:sp>
        <p:nvSpPr>
          <p:cNvPr id="12" name="TextBox 11">
            <a:extLst>
              <a:ext uri="{FF2B5EF4-FFF2-40B4-BE49-F238E27FC236}">
                <a16:creationId xmlns:a16="http://schemas.microsoft.com/office/drawing/2014/main" id="{908C4FD9-4B4C-1EF6-B330-1093195EB435}"/>
              </a:ext>
            </a:extLst>
          </p:cNvPr>
          <p:cNvSpPr txBox="1"/>
          <p:nvPr/>
        </p:nvSpPr>
        <p:spPr>
          <a:xfrm>
            <a:off x="4439469" y="4519983"/>
            <a:ext cx="3888432" cy="523220"/>
          </a:xfrm>
          <a:prstGeom prst="rect">
            <a:avLst/>
          </a:prstGeom>
          <a:noFill/>
        </p:spPr>
        <p:txBody>
          <a:bodyPr wrap="square">
            <a:spAutoFit/>
          </a:bodyPr>
          <a:lstStyle/>
          <a:p>
            <a:pPr algn="ctr"/>
            <a:r>
              <a:rPr lang="en-GB" sz="1400" dirty="0">
                <a:solidFill>
                  <a:srgbClr val="0A999E"/>
                </a:solidFill>
                <a:latin typeface="Times New Roman" panose="02020603050405020304" pitchFamily="18" charset="0"/>
                <a:cs typeface="Times New Roman" panose="02020603050405020304" pitchFamily="18" charset="0"/>
              </a:rPr>
              <a:t>Correlations between trial numbers and Monte Carlo split-half reliability</a:t>
            </a:r>
            <a:endParaRPr lang="en-CN" sz="1400" dirty="0">
              <a:solidFill>
                <a:srgbClr val="0A999E"/>
              </a:solidFill>
            </a:endParaRPr>
          </a:p>
        </p:txBody>
      </p:sp>
      <p:cxnSp>
        <p:nvCxnSpPr>
          <p:cNvPr id="13" name="直接连接符 12">
            <a:extLst>
              <a:ext uri="{FF2B5EF4-FFF2-40B4-BE49-F238E27FC236}">
                <a16:creationId xmlns:a16="http://schemas.microsoft.com/office/drawing/2014/main" id="{49B099D1-F0D4-9066-8511-89DE8B235B95}"/>
              </a:ext>
            </a:extLst>
          </p:cNvPr>
          <p:cNvCxnSpPr>
            <a:cxnSpLocks/>
          </p:cNvCxnSpPr>
          <p:nvPr/>
        </p:nvCxnSpPr>
        <p:spPr bwMode="auto">
          <a:xfrm>
            <a:off x="3707904" y="703442"/>
            <a:ext cx="0" cy="4127637"/>
          </a:xfrm>
          <a:prstGeom prst="line">
            <a:avLst/>
          </a:prstGeom>
          <a:noFill/>
          <a:ln w="12700" cap="flat" cmpd="sng" algn="ctr">
            <a:solidFill>
              <a:srgbClr val="006699"/>
            </a:solidFill>
            <a:prstDash val="lgDash"/>
            <a:round/>
            <a:headEnd type="none" w="med" len="med"/>
            <a:tailEnd type="none" w="med" len="med"/>
          </a:ln>
        </p:spPr>
      </p:cxnSp>
    </p:spTree>
    <p:extLst>
      <p:ext uri="{BB962C8B-B14F-4D97-AF65-F5344CB8AC3E}">
        <p14:creationId xmlns:p14="http://schemas.microsoft.com/office/powerpoint/2010/main" val="3623020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a:extLst>
              <a:ext uri="{FF2B5EF4-FFF2-40B4-BE49-F238E27FC236}">
                <a16:creationId xmlns:a16="http://schemas.microsoft.com/office/drawing/2014/main" id="{7CD27E4A-303E-CB41-2D63-11980FCD102A}"/>
              </a:ext>
            </a:extLst>
          </p:cNvPr>
          <p:cNvSpPr txBox="1"/>
          <p:nvPr>
            <p:custDataLst>
              <p:tags r:id="rId1"/>
            </p:custDataLst>
          </p:nvPr>
        </p:nvSpPr>
        <p:spPr>
          <a:xfrm>
            <a:off x="611560" y="325043"/>
            <a:ext cx="7222746" cy="523220"/>
          </a:xfrm>
          <a:prstGeom prst="rect">
            <a:avLst/>
          </a:prstGeom>
          <a:noFill/>
        </p:spPr>
        <p:txBody>
          <a:bodyPr wrap="square">
            <a:spAutoFit/>
          </a:bodyPr>
          <a:lstStyle/>
          <a:p>
            <a:pPr marR="0" defTabSz="914400">
              <a:buClrTx/>
              <a:buSzTx/>
              <a:buFontTx/>
              <a:buNone/>
              <a:defRPr/>
            </a:pPr>
            <a:r>
              <a:rPr lang="en-US" altLang="zh-CN" sz="2800" b="1" dirty="0">
                <a:solidFill>
                  <a:srgbClr val="006699"/>
                </a:solidFill>
                <a:latin typeface="Times New Roman" panose="02020603050405020304" pitchFamily="18" charset="0"/>
                <a:cs typeface="Times New Roman" panose="02020603050405020304" pitchFamily="18" charset="0"/>
                <a:sym typeface="+mn-ea"/>
              </a:rPr>
              <a:t>Discussion </a:t>
            </a:r>
            <a:endParaRPr lang="en-US" altLang="zh-CN" sz="2800" b="1" dirty="0">
              <a:solidFill>
                <a:srgbClr val="006699"/>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D92D6232-0EC9-F575-14F5-6E72C4AA9EEE}"/>
              </a:ext>
            </a:extLst>
          </p:cNvPr>
          <p:cNvSpPr txBox="1"/>
          <p:nvPr/>
        </p:nvSpPr>
        <p:spPr>
          <a:xfrm>
            <a:off x="611560" y="928017"/>
            <a:ext cx="8208912" cy="4247317"/>
          </a:xfrm>
          <a:prstGeom prst="rect">
            <a:avLst/>
          </a:prstGeom>
          <a:noFill/>
        </p:spPr>
        <p:txBody>
          <a:bodyPr wrap="square">
            <a:spAutoFit/>
          </a:bodyPr>
          <a:lstStyle/>
          <a:p>
            <a:pPr marL="285750" indent="-285750">
              <a:buFont typeface="Wingdings" pitchFamily="2" charset="2"/>
              <a:buChar char="q"/>
            </a:pPr>
            <a:r>
              <a:rPr lang="en-GB" dirty="0">
                <a:solidFill>
                  <a:srgbClr val="006699"/>
                </a:solidFill>
                <a:latin typeface="Times New Roman" panose="02020603050405020304" pitchFamily="18" charset="0"/>
                <a:cs typeface="Times New Roman" panose="02020603050405020304" pitchFamily="18" charset="0"/>
              </a:rPr>
              <a:t>Except parameters </a:t>
            </a:r>
            <a:r>
              <a:rPr lang="en-GB" i="1" dirty="0">
                <a:solidFill>
                  <a:srgbClr val="006699"/>
                </a:solidFill>
                <a:latin typeface="Times New Roman" panose="02020603050405020304" pitchFamily="18" charset="0"/>
                <a:cs typeface="Times New Roman" panose="02020603050405020304" pitchFamily="18" charset="0"/>
              </a:rPr>
              <a:t>z</a:t>
            </a:r>
            <a:r>
              <a:rPr lang="en-GB" dirty="0">
                <a:solidFill>
                  <a:srgbClr val="006699"/>
                </a:solidFill>
                <a:latin typeface="Times New Roman" panose="02020603050405020304" pitchFamily="18" charset="0"/>
                <a:cs typeface="Times New Roman" panose="02020603050405020304" pitchFamily="18" charset="0"/>
              </a:rPr>
              <a:t> from DDM, all the other measures exhibited robust SPE</a:t>
            </a:r>
          </a:p>
          <a:p>
            <a:pPr marL="285750" indent="-285750">
              <a:buFont typeface="Wingdings" pitchFamily="2" charset="2"/>
              <a:buChar char="q"/>
            </a:pPr>
            <a:endParaRPr lang="en-GB" dirty="0">
              <a:solidFill>
                <a:srgbClr val="006699"/>
              </a:solidFill>
              <a:latin typeface="Times New Roman" panose="02020603050405020304" pitchFamily="18" charset="0"/>
              <a:cs typeface="Times New Roman" panose="02020603050405020304" pitchFamily="18" charset="0"/>
            </a:endParaRPr>
          </a:p>
          <a:p>
            <a:pPr marL="285750" indent="-285750">
              <a:buFont typeface="Wingdings" pitchFamily="2" charset="2"/>
              <a:buChar char="q"/>
            </a:pPr>
            <a:r>
              <a:rPr lang="en-GB" dirty="0">
                <a:solidFill>
                  <a:srgbClr val="006699"/>
                </a:solidFill>
                <a:latin typeface="Times New Roman" panose="02020603050405020304" pitchFamily="18" charset="0"/>
                <a:cs typeface="Times New Roman" panose="02020603050405020304" pitchFamily="18" charset="0"/>
              </a:rPr>
              <a:t>When it came to the reliability, only two measures of SPE, Reaction Time and Efficiency, exhibited acceptable to moderate reliability, among all indicators that has been reported in the literature. </a:t>
            </a:r>
          </a:p>
          <a:p>
            <a:pPr marL="285750" indent="-285750">
              <a:buFont typeface="Wingdings" pitchFamily="2" charset="2"/>
              <a:buChar char="q"/>
            </a:pPr>
            <a:endParaRPr lang="en-GB" dirty="0">
              <a:solidFill>
                <a:srgbClr val="006699"/>
              </a:solidFill>
              <a:latin typeface="Times New Roman" panose="02020603050405020304" pitchFamily="18" charset="0"/>
              <a:cs typeface="Times New Roman" panose="02020603050405020304" pitchFamily="18" charset="0"/>
            </a:endParaRPr>
          </a:p>
          <a:p>
            <a:pPr marL="285750" indent="-285750">
              <a:buFont typeface="Wingdings" pitchFamily="2" charset="2"/>
              <a:buChar char="q"/>
            </a:pPr>
            <a:r>
              <a:rPr lang="en-GB" dirty="0">
                <a:solidFill>
                  <a:srgbClr val="006699"/>
                </a:solidFill>
                <a:latin typeface="Times New Roman" panose="02020603050405020304" pitchFamily="18" charset="0"/>
                <a:cs typeface="Times New Roman" panose="02020603050405020304" pitchFamily="18" charset="0"/>
              </a:rPr>
              <a:t>The current implementation of SPMT was not well-suited for assessing individual differences. </a:t>
            </a:r>
          </a:p>
          <a:p>
            <a:pPr marL="285750" indent="-285750">
              <a:buFont typeface="Wingdings" pitchFamily="2" charset="2"/>
              <a:buChar char="q"/>
            </a:pPr>
            <a:endParaRPr lang="en-GB" dirty="0">
              <a:solidFill>
                <a:srgbClr val="006699"/>
              </a:solidFill>
              <a:latin typeface="Times New Roman" panose="02020603050405020304" pitchFamily="18" charset="0"/>
              <a:cs typeface="Times New Roman" panose="02020603050405020304" pitchFamily="18" charset="0"/>
            </a:endParaRPr>
          </a:p>
          <a:p>
            <a:pPr marL="285750" indent="-285750">
              <a:buFont typeface="Wingdings" pitchFamily="2" charset="2"/>
              <a:buChar char="q"/>
            </a:pPr>
            <a:r>
              <a:rPr lang="en-GB" dirty="0">
                <a:solidFill>
                  <a:srgbClr val="006699"/>
                </a:solidFill>
                <a:latin typeface="Times New Roman" panose="02020603050405020304" pitchFamily="18" charset="0"/>
                <a:cs typeface="Times New Roman" panose="02020603050405020304" pitchFamily="18" charset="0"/>
              </a:rPr>
              <a:t>Taken together, our study revealed a “reliability paradox” of SPE as measured by SPMT. </a:t>
            </a:r>
          </a:p>
          <a:p>
            <a:endParaRPr lang="en-GB" dirty="0">
              <a:solidFill>
                <a:srgbClr val="006699"/>
              </a:solidFill>
              <a:latin typeface="Times New Roman" panose="02020603050405020304" pitchFamily="18" charset="0"/>
              <a:cs typeface="Times New Roman" panose="02020603050405020304" pitchFamily="18" charset="0"/>
            </a:endParaRPr>
          </a:p>
          <a:p>
            <a:pPr marL="285750" indent="-285750">
              <a:buFont typeface="Wingdings" pitchFamily="2" charset="2"/>
              <a:buChar char="Ø"/>
            </a:pPr>
            <a:endParaRPr lang="en-GB" dirty="0">
              <a:solidFill>
                <a:srgbClr val="006699"/>
              </a:solidFill>
              <a:latin typeface="Times New Roman" panose="02020603050405020304" pitchFamily="18" charset="0"/>
              <a:cs typeface="Times New Roman" panose="02020603050405020304" pitchFamily="18" charset="0"/>
            </a:endParaRPr>
          </a:p>
          <a:p>
            <a:endParaRPr lang="en-GB" dirty="0">
              <a:solidFill>
                <a:srgbClr val="006699"/>
              </a:solidFill>
              <a:latin typeface="Times New Roman" panose="02020603050405020304" pitchFamily="18" charset="0"/>
              <a:cs typeface="Times New Roman" panose="02020603050405020304" pitchFamily="18" charset="0"/>
            </a:endParaRPr>
          </a:p>
          <a:p>
            <a:pPr marL="285750" indent="-285750">
              <a:buFont typeface="Wingdings" pitchFamily="2" charset="2"/>
              <a:buChar char="Ø"/>
            </a:pPr>
            <a:endParaRPr lang="en-GB" dirty="0">
              <a:solidFill>
                <a:srgbClr val="006699"/>
              </a:solidFill>
              <a:latin typeface="Times New Roman" panose="02020603050405020304" pitchFamily="18" charset="0"/>
              <a:cs typeface="Times New Roman" panose="02020603050405020304" pitchFamily="18" charset="0"/>
            </a:endParaRPr>
          </a:p>
        </p:txBody>
      </p:sp>
      <p:pic>
        <p:nvPicPr>
          <p:cNvPr id="2" name="图片 1" descr="img_v2_3b4d54cf-2cce-4d3d-b52e-eddd298d12dg">
            <a:extLst>
              <a:ext uri="{FF2B5EF4-FFF2-40B4-BE49-F238E27FC236}">
                <a16:creationId xmlns:a16="http://schemas.microsoft.com/office/drawing/2014/main" id="{5BA95D0B-BF63-EDDE-2F0F-622BA6A17F05}"/>
              </a:ext>
            </a:extLst>
          </p:cNvPr>
          <p:cNvPicPr>
            <a:picLocks noChangeAspect="1"/>
          </p:cNvPicPr>
          <p:nvPr>
            <p:custDataLst>
              <p:tags r:id="rId2"/>
            </p:custDataLst>
          </p:nvPr>
        </p:nvPicPr>
        <p:blipFill>
          <a:blip r:embed="rId4">
            <a:alphaModFix amt="37000"/>
          </a:blip>
          <a:stretch>
            <a:fillRect/>
          </a:stretch>
        </p:blipFill>
        <p:spPr>
          <a:xfrm>
            <a:off x="6804660" y="3651885"/>
            <a:ext cx="2852420" cy="1604645"/>
          </a:xfrm>
          <a:prstGeom prst="rect">
            <a:avLst/>
          </a:prstGeom>
          <a:noFill/>
          <a:ln w="9525">
            <a:noFill/>
          </a:ln>
        </p:spPr>
      </p:pic>
    </p:spTree>
    <p:extLst>
      <p:ext uri="{BB962C8B-B14F-4D97-AF65-F5344CB8AC3E}">
        <p14:creationId xmlns:p14="http://schemas.microsoft.com/office/powerpoint/2010/main" val="31749343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a:extLst>
              <a:ext uri="{FF2B5EF4-FFF2-40B4-BE49-F238E27FC236}">
                <a16:creationId xmlns:a16="http://schemas.microsoft.com/office/drawing/2014/main" id="{7CD27E4A-303E-CB41-2D63-11980FCD102A}"/>
              </a:ext>
            </a:extLst>
          </p:cNvPr>
          <p:cNvSpPr txBox="1"/>
          <p:nvPr>
            <p:custDataLst>
              <p:tags r:id="rId1"/>
            </p:custDataLst>
          </p:nvPr>
        </p:nvSpPr>
        <p:spPr>
          <a:xfrm>
            <a:off x="467544" y="339502"/>
            <a:ext cx="8352928" cy="1815882"/>
          </a:xfrm>
          <a:prstGeom prst="rect">
            <a:avLst/>
          </a:prstGeom>
          <a:noFill/>
        </p:spPr>
        <p:txBody>
          <a:bodyPr wrap="square">
            <a:spAutoFit/>
          </a:bodyPr>
          <a:lstStyle/>
          <a:p>
            <a:pPr>
              <a:defRPr/>
            </a:pPr>
            <a:r>
              <a:rPr lang="en-GB" sz="2800" b="1" dirty="0">
                <a:solidFill>
                  <a:srgbClr val="006699"/>
                </a:solidFill>
                <a:latin typeface="Times New Roman" panose="02020603050405020304" pitchFamily="18" charset="0"/>
                <a:cs typeface="Times New Roman" panose="02020603050405020304" pitchFamily="18" charset="0"/>
              </a:rPr>
              <a:t>Reaction Time and Efficiency are the Best Measures (Comparably) to Measure SPE </a:t>
            </a:r>
          </a:p>
          <a:p>
            <a:pPr>
              <a:defRPr/>
            </a:pPr>
            <a:endParaRPr lang="en-GB" sz="2800" b="1" dirty="0">
              <a:solidFill>
                <a:srgbClr val="006699"/>
              </a:solidFill>
              <a:latin typeface="Times New Roman" panose="02020603050405020304" pitchFamily="18" charset="0"/>
              <a:cs typeface="Times New Roman" panose="02020603050405020304" pitchFamily="18" charset="0"/>
            </a:endParaRPr>
          </a:p>
          <a:p>
            <a:pPr marR="0" defTabSz="914400">
              <a:buClrTx/>
              <a:buSzTx/>
              <a:buFontTx/>
              <a:buNone/>
              <a:defRPr/>
            </a:pPr>
            <a:r>
              <a:rPr lang="en-US" altLang="zh-CN" sz="2800" b="1" dirty="0">
                <a:solidFill>
                  <a:srgbClr val="006699"/>
                </a:solidFill>
                <a:latin typeface="Times New Roman" panose="02020603050405020304" pitchFamily="18" charset="0"/>
                <a:cs typeface="Times New Roman" panose="02020603050405020304" pitchFamily="18" charset="0"/>
                <a:sym typeface="+mn-ea"/>
              </a:rPr>
              <a:t> </a:t>
            </a:r>
            <a:endParaRPr lang="en-US" altLang="zh-CN" sz="2800" b="1" dirty="0">
              <a:solidFill>
                <a:srgbClr val="006699"/>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D92D6232-0EC9-F575-14F5-6E72C4AA9EEE}"/>
              </a:ext>
            </a:extLst>
          </p:cNvPr>
          <p:cNvSpPr txBox="1"/>
          <p:nvPr/>
        </p:nvSpPr>
        <p:spPr>
          <a:xfrm>
            <a:off x="467544" y="1347614"/>
            <a:ext cx="8208912" cy="2862322"/>
          </a:xfrm>
          <a:prstGeom prst="rect">
            <a:avLst/>
          </a:prstGeom>
          <a:noFill/>
        </p:spPr>
        <p:txBody>
          <a:bodyPr wrap="square">
            <a:spAutoFit/>
          </a:bodyPr>
          <a:lstStyle/>
          <a:p>
            <a:pPr marL="285750" indent="-285750">
              <a:buFont typeface="Wingdings" pitchFamily="2" charset="2"/>
              <a:buChar char="q"/>
            </a:pPr>
            <a:r>
              <a:rPr lang="en-GB" dirty="0">
                <a:solidFill>
                  <a:srgbClr val="006699"/>
                </a:solidFill>
                <a:latin typeface="Times New Roman" panose="02020603050405020304" pitchFamily="18" charset="0"/>
                <a:cs typeface="Times New Roman" panose="02020603050405020304" pitchFamily="18" charset="0"/>
              </a:rPr>
              <a:t>The reaction time and efficiency performed relatively well on both group-level and individual-level. </a:t>
            </a:r>
          </a:p>
          <a:p>
            <a:pPr marL="285750" indent="-285750">
              <a:buFont typeface="Wingdings" pitchFamily="2" charset="2"/>
              <a:buChar char="q"/>
            </a:pPr>
            <a:endParaRPr lang="en-GB" dirty="0">
              <a:solidFill>
                <a:srgbClr val="006699"/>
              </a:solidFill>
              <a:latin typeface="Times New Roman" panose="02020603050405020304" pitchFamily="18" charset="0"/>
              <a:cs typeface="Times New Roman" panose="02020603050405020304" pitchFamily="18" charset="0"/>
            </a:endParaRPr>
          </a:p>
          <a:p>
            <a:pPr marL="285750" indent="-285750">
              <a:buFont typeface="Wingdings" pitchFamily="2" charset="2"/>
              <a:buChar char="q"/>
            </a:pPr>
            <a:r>
              <a:rPr lang="en-GB" dirty="0">
                <a:solidFill>
                  <a:srgbClr val="006699"/>
                </a:solidFill>
                <a:latin typeface="Times New Roman" panose="02020603050405020304" pitchFamily="18" charset="0"/>
                <a:cs typeface="Times New Roman" panose="02020603050405020304" pitchFamily="18" charset="0"/>
              </a:rPr>
              <a:t>For different baseline conditions used for calculating SPE in the literature, “Stranger” produced slightly higher effect size for almost all the six indicators and demonstrated greater reliability when it came to reaction time. </a:t>
            </a:r>
          </a:p>
          <a:p>
            <a:endParaRPr lang="en-GB" dirty="0">
              <a:solidFill>
                <a:srgbClr val="006699"/>
              </a:solidFill>
              <a:latin typeface="Times New Roman" panose="02020603050405020304" pitchFamily="18" charset="0"/>
              <a:cs typeface="Times New Roman" panose="02020603050405020304" pitchFamily="18" charset="0"/>
            </a:endParaRPr>
          </a:p>
          <a:p>
            <a:pPr marL="285750" indent="-285750">
              <a:buFont typeface="Wingdings" pitchFamily="2" charset="2"/>
              <a:buChar char="Ø"/>
            </a:pPr>
            <a:endParaRPr lang="en-GB" dirty="0">
              <a:solidFill>
                <a:srgbClr val="006699"/>
              </a:solidFill>
              <a:latin typeface="Times New Roman" panose="02020603050405020304" pitchFamily="18" charset="0"/>
              <a:cs typeface="Times New Roman" panose="02020603050405020304" pitchFamily="18" charset="0"/>
            </a:endParaRPr>
          </a:p>
          <a:p>
            <a:endParaRPr lang="en-GB" dirty="0">
              <a:solidFill>
                <a:srgbClr val="006699"/>
              </a:solidFill>
              <a:latin typeface="Times New Roman" panose="02020603050405020304" pitchFamily="18" charset="0"/>
              <a:cs typeface="Times New Roman" panose="02020603050405020304" pitchFamily="18" charset="0"/>
            </a:endParaRPr>
          </a:p>
          <a:p>
            <a:pPr marL="285750" indent="-285750">
              <a:buFont typeface="Wingdings" pitchFamily="2" charset="2"/>
              <a:buChar char="Ø"/>
            </a:pPr>
            <a:endParaRPr lang="en-GB" dirty="0">
              <a:solidFill>
                <a:srgbClr val="006699"/>
              </a:solidFill>
              <a:latin typeface="Times New Roman" panose="02020603050405020304" pitchFamily="18" charset="0"/>
              <a:cs typeface="Times New Roman" panose="02020603050405020304" pitchFamily="18" charset="0"/>
            </a:endParaRPr>
          </a:p>
        </p:txBody>
      </p:sp>
      <p:pic>
        <p:nvPicPr>
          <p:cNvPr id="2" name="图片 1" descr="img_v2_3b4d54cf-2cce-4d3d-b52e-eddd298d12dg">
            <a:extLst>
              <a:ext uri="{FF2B5EF4-FFF2-40B4-BE49-F238E27FC236}">
                <a16:creationId xmlns:a16="http://schemas.microsoft.com/office/drawing/2014/main" id="{F54F7698-AAD7-9DC9-3BA8-71D01449B7A9}"/>
              </a:ext>
            </a:extLst>
          </p:cNvPr>
          <p:cNvPicPr>
            <a:picLocks noChangeAspect="1"/>
          </p:cNvPicPr>
          <p:nvPr>
            <p:custDataLst>
              <p:tags r:id="rId2"/>
            </p:custDataLst>
          </p:nvPr>
        </p:nvPicPr>
        <p:blipFill>
          <a:blip r:embed="rId4">
            <a:alphaModFix amt="37000"/>
          </a:blip>
          <a:stretch>
            <a:fillRect/>
          </a:stretch>
        </p:blipFill>
        <p:spPr>
          <a:xfrm>
            <a:off x="6804660" y="3651885"/>
            <a:ext cx="2852420" cy="1604645"/>
          </a:xfrm>
          <a:prstGeom prst="rect">
            <a:avLst/>
          </a:prstGeom>
          <a:noFill/>
          <a:ln w="9525">
            <a:noFill/>
          </a:ln>
        </p:spPr>
      </p:pic>
    </p:spTree>
    <p:extLst>
      <p:ext uri="{BB962C8B-B14F-4D97-AF65-F5344CB8AC3E}">
        <p14:creationId xmlns:p14="http://schemas.microsoft.com/office/powerpoint/2010/main" val="4120833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468313" y="314325"/>
            <a:ext cx="1505540" cy="584775"/>
          </a:xfrm>
          <a:prstGeom prst="rect">
            <a:avLst/>
          </a:prstGeom>
          <a:noFill/>
        </p:spPr>
        <p:txBody>
          <a:bodyPr wrap="none">
            <a:spAutoFit/>
          </a:bodyPr>
          <a:lstStyle/>
          <a:p>
            <a:pPr marR="0" defTabSz="914400">
              <a:buClrTx/>
              <a:buSzTx/>
              <a:buFontTx/>
              <a:buNone/>
              <a:defRPr/>
            </a:pPr>
            <a:r>
              <a:rPr lang="en-US" altLang="zh-CN" sz="3200" b="1" dirty="0">
                <a:solidFill>
                  <a:srgbClr val="0CA09D"/>
                </a:solidFill>
                <a:latin typeface="Times New Roman" panose="02020603050405020304" pitchFamily="18" charset="0"/>
                <a:cs typeface="Times New Roman" panose="02020603050405020304" pitchFamily="18" charset="0"/>
                <a:sym typeface="+mn-ea"/>
              </a:rPr>
              <a:t>Outline</a:t>
            </a:r>
            <a:endParaRPr lang="en-US" altLang="zh-CN" sz="3200" b="1" dirty="0">
              <a:solidFill>
                <a:srgbClr val="0CA09D"/>
              </a:solidFill>
              <a:latin typeface="Times New Roman" panose="02020603050405020304" pitchFamily="18" charset="0"/>
              <a:cs typeface="Times New Roman" panose="02020603050405020304" pitchFamily="18" charset="0"/>
            </a:endParaRPr>
          </a:p>
        </p:txBody>
      </p:sp>
      <p:sp>
        <p:nvSpPr>
          <p:cNvPr id="10" name="内容占位符 2"/>
          <p:cNvSpPr>
            <a:spLocks noGrp="1"/>
          </p:cNvSpPr>
          <p:nvPr>
            <p:custDataLst>
              <p:tags r:id="rId2"/>
            </p:custDataLst>
          </p:nvPr>
        </p:nvSpPr>
        <p:spPr>
          <a:xfrm>
            <a:off x="899592" y="987574"/>
            <a:ext cx="6995160" cy="3688715"/>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u"/>
              <a:defRPr sz="2400">
                <a:solidFill>
                  <a:schemeClr val="tx2">
                    <a:lumMod val="75000"/>
                  </a:schemeClr>
                </a:solidFill>
                <a:latin typeface="Times New Roman" panose="02020603050405020304" pitchFamily="18" charset="0"/>
                <a:ea typeface="楷体" panose="02010609060101010101" pitchFamily="49" charset="-122"/>
                <a:cs typeface="Times New Roman" panose="02020603050405020304" pitchFamily="18" charset="0"/>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Ø"/>
              <a:defRPr sz="2400">
                <a:solidFill>
                  <a:schemeClr val="tx2">
                    <a:lumMod val="75000"/>
                  </a:schemeClr>
                </a:solidFill>
                <a:latin typeface="Times New Roman" panose="02020603050405020304" pitchFamily="18" charset="0"/>
                <a:ea typeface="楷体" panose="02010609060101010101" pitchFamily="49" charset="-122"/>
                <a:cs typeface="Times New Roman" panose="02020603050405020304" pitchFamily="18" charset="0"/>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2">
                    <a:lumMod val="75000"/>
                  </a:schemeClr>
                </a:solidFill>
                <a:latin typeface="Times New Roman" panose="02020603050405020304" pitchFamily="18" charset="0"/>
                <a:ea typeface="楷体" panose="02010609060101010101" pitchFamily="49" charset="-122"/>
                <a:cs typeface="Times New Roman" panose="02020603050405020304" pitchFamily="18" charset="0"/>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400">
                <a:solidFill>
                  <a:schemeClr val="tx2">
                    <a:lumMod val="75000"/>
                  </a:schemeClr>
                </a:solidFill>
                <a:latin typeface="Times New Roman" panose="02020603050405020304" pitchFamily="18" charset="0"/>
                <a:ea typeface="楷体" panose="02010609060101010101" pitchFamily="49" charset="-122"/>
                <a:cs typeface="Times New Roman" panose="02020603050405020304" pitchFamily="18" charset="0"/>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400">
                <a:solidFill>
                  <a:schemeClr val="tx2">
                    <a:lumMod val="75000"/>
                  </a:schemeClr>
                </a:solidFill>
                <a:latin typeface="Times New Roman" panose="02020603050405020304" pitchFamily="18" charset="0"/>
                <a:ea typeface="楷体" panose="02010609060101010101" pitchFamily="49" charset="-122"/>
                <a:cs typeface="Times New Roman" panose="02020603050405020304" pitchFamily="18" charset="0"/>
              </a:defRPr>
            </a:lvl5pPr>
            <a:lvl6pPr marL="21386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5958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0530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5102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buClr>
                <a:srgbClr val="0A999E"/>
              </a:buClr>
              <a:buFont typeface="Wingdings" panose="05000000000000000000" pitchFamily="2" charset="2"/>
              <a:buChar char="q"/>
              <a:defRPr/>
            </a:pPr>
            <a:r>
              <a:rPr lang="en-SG" altLang="zh-CN" dirty="0">
                <a:solidFill>
                  <a:srgbClr val="006699"/>
                </a:solidFill>
              </a:rPr>
              <a:t>Background</a:t>
            </a:r>
          </a:p>
          <a:p>
            <a:pPr lvl="1">
              <a:buClr>
                <a:srgbClr val="0A999E"/>
              </a:buClr>
              <a:defRPr/>
            </a:pPr>
            <a:r>
              <a:rPr lang="en-US" altLang="zh-CN" sz="2000" dirty="0">
                <a:solidFill>
                  <a:srgbClr val="006699"/>
                </a:solidFill>
                <a:latin typeface="Times New Roman" panose="02020603050405020304" pitchFamily="18" charset="0"/>
                <a:cs typeface="Times New Roman" panose="02020603050405020304" pitchFamily="18" charset="0"/>
              </a:rPr>
              <a:t>Self-Prioritization Effect </a:t>
            </a:r>
          </a:p>
          <a:p>
            <a:pPr lvl="1">
              <a:buClr>
                <a:srgbClr val="0A999E"/>
              </a:buClr>
              <a:defRPr/>
            </a:pPr>
            <a:r>
              <a:rPr lang="en-US" altLang="zh-CN" sz="2000" dirty="0">
                <a:solidFill>
                  <a:srgbClr val="006699"/>
                </a:solidFill>
              </a:rPr>
              <a:t>Self Perceptual Matching Task</a:t>
            </a:r>
            <a:endParaRPr lang="en-US" altLang="en-SG" sz="2000" dirty="0">
              <a:solidFill>
                <a:srgbClr val="006699"/>
              </a:solidFill>
            </a:endParaRPr>
          </a:p>
          <a:p>
            <a:pPr lvl="1">
              <a:buClr>
                <a:srgbClr val="0A999E"/>
              </a:buClr>
              <a:defRPr/>
            </a:pPr>
            <a:r>
              <a:rPr lang="en-US" altLang="en-SG" sz="2000" dirty="0">
                <a:solidFill>
                  <a:srgbClr val="006699"/>
                </a:solidFill>
              </a:rPr>
              <a:t>The</a:t>
            </a:r>
            <a:r>
              <a:rPr lang="zh-CN" altLang="en-US" sz="2000" dirty="0">
                <a:solidFill>
                  <a:srgbClr val="006699"/>
                </a:solidFill>
              </a:rPr>
              <a:t> </a:t>
            </a:r>
            <a:r>
              <a:rPr lang="en-US" altLang="zh-CN" sz="2000" dirty="0">
                <a:solidFill>
                  <a:srgbClr val="006699"/>
                </a:solidFill>
              </a:rPr>
              <a:t>Reliability</a:t>
            </a:r>
            <a:r>
              <a:rPr lang="zh-CN" altLang="en-US" sz="2000" dirty="0">
                <a:solidFill>
                  <a:srgbClr val="006699"/>
                </a:solidFill>
              </a:rPr>
              <a:t> </a:t>
            </a:r>
            <a:r>
              <a:rPr lang="en-US" altLang="zh-CN" sz="2000" dirty="0">
                <a:solidFill>
                  <a:srgbClr val="006699"/>
                </a:solidFill>
              </a:rPr>
              <a:t>Paradox</a:t>
            </a:r>
            <a:endParaRPr lang="en-SG" altLang="zh-CN" sz="2000" dirty="0">
              <a:solidFill>
                <a:srgbClr val="006699"/>
              </a:solidFill>
            </a:endParaRPr>
          </a:p>
          <a:p>
            <a:pPr>
              <a:buClr>
                <a:srgbClr val="0A999E"/>
              </a:buClr>
              <a:buFont typeface="Wingdings" panose="05000000000000000000" pitchFamily="2" charset="2"/>
              <a:buChar char="q"/>
              <a:defRPr/>
            </a:pPr>
            <a:r>
              <a:rPr lang="en-US" altLang="en-SG" dirty="0">
                <a:solidFill>
                  <a:srgbClr val="006699"/>
                </a:solidFill>
              </a:rPr>
              <a:t>Method</a:t>
            </a:r>
            <a:endParaRPr lang="en-SG" altLang="zh-CN" sz="2000" dirty="0">
              <a:solidFill>
                <a:srgbClr val="006699"/>
              </a:solidFill>
            </a:endParaRPr>
          </a:p>
          <a:p>
            <a:pPr marL="342900" lvl="1" indent="-342900">
              <a:buClr>
                <a:srgbClr val="0A999E"/>
              </a:buClr>
              <a:buSzPct val="65000"/>
              <a:buFont typeface="Wingdings" panose="05000000000000000000" pitchFamily="2" charset="2"/>
              <a:buChar char="q"/>
              <a:defRPr/>
            </a:pPr>
            <a:r>
              <a:rPr lang="en-US" altLang="en-SG" dirty="0">
                <a:solidFill>
                  <a:srgbClr val="006699"/>
                </a:solidFill>
              </a:rPr>
              <a:t>Results</a:t>
            </a:r>
          </a:p>
          <a:p>
            <a:pPr marL="342900" lvl="1" indent="-342900">
              <a:buClr>
                <a:srgbClr val="0A999E"/>
              </a:buClr>
              <a:buSzPct val="65000"/>
              <a:buFont typeface="Wingdings" panose="05000000000000000000" pitchFamily="2" charset="2"/>
              <a:buChar char="q"/>
              <a:defRPr/>
            </a:pPr>
            <a:r>
              <a:rPr lang="en-US" altLang="en-SG" dirty="0">
                <a:solidFill>
                  <a:srgbClr val="006699"/>
                </a:solidFill>
              </a:rPr>
              <a:t>Discussion</a:t>
            </a:r>
            <a:r>
              <a:rPr lang="zh-CN" altLang="en-US" dirty="0">
                <a:solidFill>
                  <a:srgbClr val="006699"/>
                </a:solidFill>
              </a:rPr>
              <a:t> </a:t>
            </a:r>
            <a:r>
              <a:rPr lang="en-US" altLang="zh-CN" dirty="0">
                <a:solidFill>
                  <a:srgbClr val="006699"/>
                </a:solidFill>
              </a:rPr>
              <a:t>&amp;</a:t>
            </a:r>
            <a:r>
              <a:rPr lang="zh-CN" altLang="en-US" dirty="0">
                <a:solidFill>
                  <a:srgbClr val="006699"/>
                </a:solidFill>
              </a:rPr>
              <a:t> </a:t>
            </a:r>
            <a:r>
              <a:rPr lang="en-US" altLang="zh-CN" dirty="0">
                <a:solidFill>
                  <a:srgbClr val="006699"/>
                </a:solidFill>
              </a:rPr>
              <a:t>Implication</a:t>
            </a:r>
            <a:endParaRPr lang="en-SG" altLang="zh-CN" sz="2800" dirty="0">
              <a:solidFill>
                <a:srgbClr val="006699"/>
              </a:solidFill>
            </a:endParaRPr>
          </a:p>
          <a:p>
            <a:pPr marL="344170" lvl="1" indent="0">
              <a:spcAft>
                <a:spcPts val="600"/>
              </a:spcAft>
              <a:buFont typeface="Wingdings" panose="05000000000000000000" pitchFamily="2" charset="2"/>
              <a:buNone/>
              <a:defRPr/>
            </a:pPr>
            <a:endParaRPr lang="en-SG" altLang="zh-CN" sz="2000" dirty="0"/>
          </a:p>
        </p:txBody>
      </p:sp>
      <p:pic>
        <p:nvPicPr>
          <p:cNvPr id="4101" name="图片 1" descr="img_v2_3b4d54cf-2cce-4d3d-b52e-eddd298d12dg"/>
          <p:cNvPicPr>
            <a:picLocks noChangeAspect="1"/>
          </p:cNvPicPr>
          <p:nvPr>
            <p:custDataLst>
              <p:tags r:id="rId3"/>
            </p:custDataLst>
          </p:nvPr>
        </p:nvPicPr>
        <p:blipFill>
          <a:blip r:embed="rId5">
            <a:alphaModFix amt="37000"/>
          </a:blip>
          <a:stretch>
            <a:fillRect/>
          </a:stretch>
        </p:blipFill>
        <p:spPr>
          <a:xfrm>
            <a:off x="6804660" y="3651885"/>
            <a:ext cx="2852420" cy="1604645"/>
          </a:xfrm>
          <a:prstGeom prst="rect">
            <a:avLst/>
          </a:prstGeom>
          <a:noFill/>
          <a:ln w="9525">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a:extLst>
              <a:ext uri="{FF2B5EF4-FFF2-40B4-BE49-F238E27FC236}">
                <a16:creationId xmlns:a16="http://schemas.microsoft.com/office/drawing/2014/main" id="{7CD27E4A-303E-CB41-2D63-11980FCD102A}"/>
              </a:ext>
            </a:extLst>
          </p:cNvPr>
          <p:cNvSpPr txBox="1"/>
          <p:nvPr>
            <p:custDataLst>
              <p:tags r:id="rId1"/>
            </p:custDataLst>
          </p:nvPr>
        </p:nvSpPr>
        <p:spPr>
          <a:xfrm>
            <a:off x="467544" y="339502"/>
            <a:ext cx="7222746" cy="954107"/>
          </a:xfrm>
          <a:prstGeom prst="rect">
            <a:avLst/>
          </a:prstGeom>
          <a:noFill/>
        </p:spPr>
        <p:txBody>
          <a:bodyPr wrap="square">
            <a:spAutoFit/>
          </a:bodyPr>
          <a:lstStyle/>
          <a:p>
            <a:pPr>
              <a:defRPr/>
            </a:pPr>
            <a:r>
              <a:rPr lang="en-GB" altLang="zh-CN" sz="2800" b="1" dirty="0">
                <a:solidFill>
                  <a:srgbClr val="006699"/>
                </a:solidFill>
                <a:latin typeface="Times New Roman" panose="02020603050405020304" pitchFamily="18" charset="0"/>
                <a:cs typeface="Times New Roman" panose="02020603050405020304" pitchFamily="18" charset="0"/>
                <a:sym typeface="+mn-ea"/>
              </a:rPr>
              <a:t>T</a:t>
            </a:r>
            <a:r>
              <a:rPr lang="en-GB" sz="2800" b="1" dirty="0">
                <a:solidFill>
                  <a:srgbClr val="006699"/>
                </a:solidFill>
                <a:latin typeface="Times New Roman" panose="02020603050405020304" pitchFamily="18" charset="0"/>
                <a:cs typeface="Times New Roman" panose="02020603050405020304" pitchFamily="18" charset="0"/>
              </a:rPr>
              <a:t>he “Reliability Paradox” of SPMT </a:t>
            </a:r>
          </a:p>
          <a:p>
            <a:pPr marR="0" defTabSz="914400">
              <a:buClrTx/>
              <a:buSzTx/>
              <a:buFontTx/>
              <a:buNone/>
              <a:defRPr/>
            </a:pPr>
            <a:r>
              <a:rPr lang="en-US" altLang="zh-CN" sz="2800" b="1" dirty="0">
                <a:solidFill>
                  <a:srgbClr val="006699"/>
                </a:solidFill>
                <a:latin typeface="Times New Roman" panose="02020603050405020304" pitchFamily="18" charset="0"/>
                <a:cs typeface="Times New Roman" panose="02020603050405020304" pitchFamily="18" charset="0"/>
                <a:sym typeface="+mn-ea"/>
              </a:rPr>
              <a:t> </a:t>
            </a:r>
            <a:endParaRPr lang="en-US" altLang="zh-CN" sz="2800" b="1" dirty="0">
              <a:solidFill>
                <a:srgbClr val="006699"/>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D92D6232-0EC9-F575-14F5-6E72C4AA9EEE}"/>
              </a:ext>
            </a:extLst>
          </p:cNvPr>
          <p:cNvSpPr txBox="1"/>
          <p:nvPr/>
        </p:nvSpPr>
        <p:spPr>
          <a:xfrm>
            <a:off x="611560" y="928017"/>
            <a:ext cx="8208912" cy="4247317"/>
          </a:xfrm>
          <a:prstGeom prst="rect">
            <a:avLst/>
          </a:prstGeom>
          <a:noFill/>
        </p:spPr>
        <p:txBody>
          <a:bodyPr wrap="square">
            <a:spAutoFit/>
          </a:bodyPr>
          <a:lstStyle/>
          <a:p>
            <a:pPr marL="285750" indent="-285750">
              <a:buFont typeface="Wingdings" pitchFamily="2" charset="2"/>
              <a:buChar char="q"/>
            </a:pPr>
            <a:r>
              <a:rPr lang="en-GB" dirty="0">
                <a:solidFill>
                  <a:srgbClr val="006699"/>
                </a:solidFill>
                <a:latin typeface="Times New Roman" panose="02020603050405020304" pitchFamily="18" charset="0"/>
                <a:cs typeface="Times New Roman" panose="02020603050405020304" pitchFamily="18" charset="0"/>
              </a:rPr>
              <a:t>The majority of the SPE measures demonstrated moderate to large effect sizes when analysed at the group level. However, when considering individual differences, only the SPE measures derived from reaction times (RT) and Efficiency (</a:t>
            </a:r>
            <a:r>
              <a:rPr lang="el-GR" i="1" dirty="0">
                <a:solidFill>
                  <a:srgbClr val="006699"/>
                </a:solidFill>
                <a:latin typeface="Times New Roman" panose="02020603050405020304" pitchFamily="18" charset="0"/>
                <a:cs typeface="Times New Roman" panose="02020603050405020304" pitchFamily="18" charset="0"/>
              </a:rPr>
              <a:t>η</a:t>
            </a:r>
            <a:r>
              <a:rPr lang="el-GR" dirty="0">
                <a:solidFill>
                  <a:srgbClr val="006699"/>
                </a:solidFill>
                <a:latin typeface="Times New Roman" panose="02020603050405020304" pitchFamily="18" charset="0"/>
                <a:cs typeface="Times New Roman" panose="02020603050405020304" pitchFamily="18" charset="0"/>
              </a:rPr>
              <a:t>) </a:t>
            </a:r>
            <a:r>
              <a:rPr lang="en-GB" dirty="0">
                <a:solidFill>
                  <a:srgbClr val="006699"/>
                </a:solidFill>
                <a:latin typeface="Times New Roman" panose="02020603050405020304" pitchFamily="18" charset="0"/>
                <a:cs typeface="Times New Roman" panose="02020603050405020304" pitchFamily="18" charset="0"/>
              </a:rPr>
              <a:t>displayed comparatively higher values than other SPE measures but still did not meet the criteria for a satisfactory reliability.</a:t>
            </a:r>
          </a:p>
          <a:p>
            <a:pPr marL="285750" indent="-285750">
              <a:buFont typeface="Wingdings" pitchFamily="2" charset="2"/>
              <a:buChar char="q"/>
            </a:pPr>
            <a:endParaRPr lang="en-GB" dirty="0">
              <a:solidFill>
                <a:srgbClr val="006699"/>
              </a:solidFill>
              <a:latin typeface="Times New Roman" panose="02020603050405020304" pitchFamily="18" charset="0"/>
              <a:cs typeface="Times New Roman" panose="02020603050405020304" pitchFamily="18" charset="0"/>
            </a:endParaRPr>
          </a:p>
          <a:p>
            <a:pPr marL="285750" indent="-285750">
              <a:buFont typeface="Wingdings" pitchFamily="2" charset="2"/>
              <a:buChar char="q"/>
            </a:pPr>
            <a:r>
              <a:rPr lang="en-GB" dirty="0">
                <a:solidFill>
                  <a:srgbClr val="006699"/>
                </a:solidFill>
                <a:latin typeface="Times New Roman" panose="02020603050405020304" pitchFamily="18" charset="0"/>
                <a:cs typeface="Times New Roman" panose="02020603050405020304" pitchFamily="18" charset="0"/>
              </a:rPr>
              <a:t>One of the most plausible explanations is that the SPMT, like other cognitive tasks, tends to exhibit minimal variability among participants while maximizing the detection of SPE at the group level. </a:t>
            </a:r>
          </a:p>
          <a:p>
            <a:pPr marL="285750" indent="-285750">
              <a:buFont typeface="Wingdings" pitchFamily="2" charset="2"/>
              <a:buChar char="q"/>
            </a:pPr>
            <a:endParaRPr lang="en-GB" dirty="0">
              <a:solidFill>
                <a:srgbClr val="006699"/>
              </a:solidFill>
              <a:latin typeface="Times New Roman" panose="02020603050405020304" pitchFamily="18" charset="0"/>
              <a:cs typeface="Times New Roman" panose="02020603050405020304" pitchFamily="18" charset="0"/>
            </a:endParaRPr>
          </a:p>
          <a:p>
            <a:endParaRPr lang="en-GB" dirty="0">
              <a:solidFill>
                <a:srgbClr val="006699"/>
              </a:solidFill>
              <a:latin typeface="Times New Roman" panose="02020603050405020304" pitchFamily="18" charset="0"/>
              <a:cs typeface="Times New Roman" panose="02020603050405020304" pitchFamily="18" charset="0"/>
            </a:endParaRPr>
          </a:p>
          <a:p>
            <a:endParaRPr lang="en-GB" dirty="0">
              <a:solidFill>
                <a:srgbClr val="006699"/>
              </a:solidFill>
              <a:latin typeface="Times New Roman" panose="02020603050405020304" pitchFamily="18" charset="0"/>
              <a:cs typeface="Times New Roman" panose="02020603050405020304" pitchFamily="18" charset="0"/>
            </a:endParaRPr>
          </a:p>
          <a:p>
            <a:pPr marL="285750" indent="-285750">
              <a:buFont typeface="Wingdings" pitchFamily="2" charset="2"/>
              <a:buChar char="Ø"/>
            </a:pPr>
            <a:endParaRPr lang="en-GB" dirty="0">
              <a:solidFill>
                <a:srgbClr val="006699"/>
              </a:solidFill>
              <a:latin typeface="Times New Roman" panose="02020603050405020304" pitchFamily="18" charset="0"/>
              <a:cs typeface="Times New Roman" panose="02020603050405020304" pitchFamily="18" charset="0"/>
            </a:endParaRPr>
          </a:p>
          <a:p>
            <a:endParaRPr lang="en-GB" dirty="0">
              <a:solidFill>
                <a:srgbClr val="006699"/>
              </a:solidFill>
              <a:latin typeface="Times New Roman" panose="02020603050405020304" pitchFamily="18" charset="0"/>
              <a:cs typeface="Times New Roman" panose="02020603050405020304" pitchFamily="18" charset="0"/>
            </a:endParaRPr>
          </a:p>
          <a:p>
            <a:pPr marL="285750" indent="-285750">
              <a:buFont typeface="Wingdings" pitchFamily="2" charset="2"/>
              <a:buChar char="Ø"/>
            </a:pPr>
            <a:endParaRPr lang="en-GB" dirty="0">
              <a:solidFill>
                <a:srgbClr val="006699"/>
              </a:solidFill>
              <a:latin typeface="Times New Roman" panose="02020603050405020304" pitchFamily="18" charset="0"/>
              <a:cs typeface="Times New Roman" panose="02020603050405020304" pitchFamily="18" charset="0"/>
            </a:endParaRPr>
          </a:p>
        </p:txBody>
      </p:sp>
      <p:pic>
        <p:nvPicPr>
          <p:cNvPr id="2" name="图片 1" descr="img_v2_3b4d54cf-2cce-4d3d-b52e-eddd298d12dg">
            <a:extLst>
              <a:ext uri="{FF2B5EF4-FFF2-40B4-BE49-F238E27FC236}">
                <a16:creationId xmlns:a16="http://schemas.microsoft.com/office/drawing/2014/main" id="{F54F7698-AAD7-9DC9-3BA8-71D01449B7A9}"/>
              </a:ext>
            </a:extLst>
          </p:cNvPr>
          <p:cNvPicPr>
            <a:picLocks noChangeAspect="1"/>
          </p:cNvPicPr>
          <p:nvPr>
            <p:custDataLst>
              <p:tags r:id="rId2"/>
            </p:custDataLst>
          </p:nvPr>
        </p:nvPicPr>
        <p:blipFill>
          <a:blip r:embed="rId4">
            <a:alphaModFix amt="37000"/>
          </a:blip>
          <a:stretch>
            <a:fillRect/>
          </a:stretch>
        </p:blipFill>
        <p:spPr>
          <a:xfrm>
            <a:off x="6804660" y="3651885"/>
            <a:ext cx="2852420" cy="1604645"/>
          </a:xfrm>
          <a:prstGeom prst="rect">
            <a:avLst/>
          </a:prstGeom>
          <a:noFill/>
          <a:ln w="9525">
            <a:noFill/>
          </a:ln>
        </p:spPr>
      </p:pic>
    </p:spTree>
    <p:extLst>
      <p:ext uri="{BB962C8B-B14F-4D97-AF65-F5344CB8AC3E}">
        <p14:creationId xmlns:p14="http://schemas.microsoft.com/office/powerpoint/2010/main" val="2482892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a:extLst>
              <a:ext uri="{FF2B5EF4-FFF2-40B4-BE49-F238E27FC236}">
                <a16:creationId xmlns:a16="http://schemas.microsoft.com/office/drawing/2014/main" id="{7CD27E4A-303E-CB41-2D63-11980FCD102A}"/>
              </a:ext>
            </a:extLst>
          </p:cNvPr>
          <p:cNvSpPr txBox="1"/>
          <p:nvPr>
            <p:custDataLst>
              <p:tags r:id="rId1"/>
            </p:custDataLst>
          </p:nvPr>
        </p:nvSpPr>
        <p:spPr>
          <a:xfrm>
            <a:off x="467544" y="339502"/>
            <a:ext cx="8352928" cy="954107"/>
          </a:xfrm>
          <a:prstGeom prst="rect">
            <a:avLst/>
          </a:prstGeom>
          <a:noFill/>
        </p:spPr>
        <p:txBody>
          <a:bodyPr wrap="square">
            <a:spAutoFit/>
          </a:bodyPr>
          <a:lstStyle/>
          <a:p>
            <a:pPr>
              <a:defRPr/>
            </a:pPr>
            <a:r>
              <a:rPr lang="en-CN" altLang="zh-CN" sz="2800" b="1" dirty="0">
                <a:solidFill>
                  <a:srgbClr val="006699"/>
                </a:solidFill>
                <a:latin typeface="Times New Roman" panose="02020603050405020304" pitchFamily="18" charset="0"/>
                <a:cs typeface="Times New Roman" panose="02020603050405020304" pitchFamily="18" charset="0"/>
                <a:sym typeface="+mn-ea"/>
              </a:rPr>
              <a:t>A</a:t>
            </a:r>
            <a:r>
              <a:rPr lang="zh-CN" altLang="en-US" sz="2800" b="1" dirty="0">
                <a:solidFill>
                  <a:srgbClr val="006699"/>
                </a:solidFill>
                <a:latin typeface="Times New Roman" panose="02020603050405020304" pitchFamily="18" charset="0"/>
                <a:cs typeface="Times New Roman" panose="02020603050405020304" pitchFamily="18" charset="0"/>
                <a:sym typeface="+mn-ea"/>
              </a:rPr>
              <a:t> </a:t>
            </a:r>
            <a:r>
              <a:rPr lang="en-US" altLang="zh-CN" sz="2800" b="1" dirty="0">
                <a:solidFill>
                  <a:srgbClr val="006699"/>
                </a:solidFill>
                <a:latin typeface="Times New Roman" panose="02020603050405020304" pitchFamily="18" charset="0"/>
                <a:cs typeface="Times New Roman" panose="02020603050405020304" pitchFamily="18" charset="0"/>
                <a:sym typeface="+mn-ea"/>
              </a:rPr>
              <a:t>Re-design </a:t>
            </a:r>
            <a:r>
              <a:rPr lang="en-GB" sz="2800" b="1" dirty="0">
                <a:solidFill>
                  <a:srgbClr val="006699"/>
                </a:solidFill>
                <a:latin typeface="Times New Roman" panose="02020603050405020304" pitchFamily="18" charset="0"/>
                <a:cs typeface="Times New Roman" panose="02020603050405020304" pitchFamily="18" charset="0"/>
              </a:rPr>
              <a:t>of SPMT for Individual Differences  </a:t>
            </a:r>
          </a:p>
          <a:p>
            <a:pPr marR="0" defTabSz="914400">
              <a:buClrTx/>
              <a:buSzTx/>
              <a:buFontTx/>
              <a:buNone/>
              <a:defRPr/>
            </a:pPr>
            <a:r>
              <a:rPr lang="en-US" altLang="zh-CN" sz="2800" b="1" dirty="0">
                <a:solidFill>
                  <a:srgbClr val="006699"/>
                </a:solidFill>
                <a:latin typeface="Times New Roman" panose="02020603050405020304" pitchFamily="18" charset="0"/>
                <a:cs typeface="Times New Roman" panose="02020603050405020304" pitchFamily="18" charset="0"/>
                <a:sym typeface="+mn-ea"/>
              </a:rPr>
              <a:t> </a:t>
            </a:r>
            <a:endParaRPr lang="en-US" altLang="zh-CN" sz="2800" b="1" dirty="0">
              <a:solidFill>
                <a:srgbClr val="006699"/>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D92D6232-0EC9-F575-14F5-6E72C4AA9EEE}"/>
              </a:ext>
            </a:extLst>
          </p:cNvPr>
          <p:cNvSpPr txBox="1"/>
          <p:nvPr/>
        </p:nvSpPr>
        <p:spPr>
          <a:xfrm>
            <a:off x="611560" y="928017"/>
            <a:ext cx="8208912" cy="2585323"/>
          </a:xfrm>
          <a:prstGeom prst="rect">
            <a:avLst/>
          </a:prstGeom>
          <a:noFill/>
        </p:spPr>
        <p:txBody>
          <a:bodyPr wrap="square">
            <a:spAutoFit/>
          </a:bodyPr>
          <a:lstStyle/>
          <a:p>
            <a:pPr marL="285750" indent="-285750">
              <a:buFont typeface="Wingdings" pitchFamily="2" charset="2"/>
              <a:buChar char="q"/>
            </a:pPr>
            <a:r>
              <a:rPr lang="en-GB" dirty="0">
                <a:solidFill>
                  <a:srgbClr val="006699"/>
                </a:solidFill>
                <a:latin typeface="Times New Roman" panose="02020603050405020304" pitchFamily="18" charset="0"/>
                <a:cs typeface="Times New Roman" panose="02020603050405020304" pitchFamily="18" charset="0"/>
              </a:rPr>
              <a:t>As the SPMT was designed to achieve robust group-level SPE rather than to measure individual differences, researchers need to re-design the task if they are interested in assessing individual difference. </a:t>
            </a:r>
          </a:p>
          <a:p>
            <a:pPr marL="285750" indent="-285750">
              <a:buFont typeface="Wingdings" pitchFamily="2" charset="2"/>
              <a:buChar char="q"/>
            </a:pPr>
            <a:endParaRPr lang="en-GB" dirty="0">
              <a:solidFill>
                <a:srgbClr val="006699"/>
              </a:solidFill>
              <a:latin typeface="Times New Roman" panose="02020603050405020304" pitchFamily="18" charset="0"/>
              <a:cs typeface="Times New Roman" panose="02020603050405020304" pitchFamily="18" charset="0"/>
            </a:endParaRPr>
          </a:p>
          <a:p>
            <a:endParaRPr lang="en-GB" dirty="0">
              <a:solidFill>
                <a:srgbClr val="006699"/>
              </a:solidFill>
              <a:latin typeface="Times New Roman" panose="02020603050405020304" pitchFamily="18" charset="0"/>
              <a:cs typeface="Times New Roman" panose="02020603050405020304" pitchFamily="18" charset="0"/>
            </a:endParaRPr>
          </a:p>
          <a:p>
            <a:endParaRPr lang="en-GB" dirty="0">
              <a:solidFill>
                <a:srgbClr val="006699"/>
              </a:solidFill>
              <a:latin typeface="Times New Roman" panose="02020603050405020304" pitchFamily="18" charset="0"/>
              <a:cs typeface="Times New Roman" panose="02020603050405020304" pitchFamily="18" charset="0"/>
            </a:endParaRPr>
          </a:p>
          <a:p>
            <a:pPr marL="285750" indent="-285750">
              <a:buFont typeface="Wingdings" pitchFamily="2" charset="2"/>
              <a:buChar char="Ø"/>
            </a:pPr>
            <a:endParaRPr lang="en-GB" dirty="0">
              <a:solidFill>
                <a:srgbClr val="006699"/>
              </a:solidFill>
              <a:latin typeface="Times New Roman" panose="02020603050405020304" pitchFamily="18" charset="0"/>
              <a:cs typeface="Times New Roman" panose="02020603050405020304" pitchFamily="18" charset="0"/>
            </a:endParaRPr>
          </a:p>
          <a:p>
            <a:endParaRPr lang="en-GB" dirty="0">
              <a:solidFill>
                <a:srgbClr val="006699"/>
              </a:solidFill>
              <a:latin typeface="Times New Roman" panose="02020603050405020304" pitchFamily="18" charset="0"/>
              <a:cs typeface="Times New Roman" panose="02020603050405020304" pitchFamily="18" charset="0"/>
            </a:endParaRPr>
          </a:p>
          <a:p>
            <a:pPr marL="285750" indent="-285750">
              <a:buFont typeface="Wingdings" pitchFamily="2" charset="2"/>
              <a:buChar char="Ø"/>
            </a:pPr>
            <a:endParaRPr lang="en-GB" dirty="0">
              <a:solidFill>
                <a:srgbClr val="006699"/>
              </a:solidFill>
              <a:latin typeface="Times New Roman" panose="02020603050405020304" pitchFamily="18" charset="0"/>
              <a:cs typeface="Times New Roman" panose="02020603050405020304" pitchFamily="18" charset="0"/>
            </a:endParaRPr>
          </a:p>
        </p:txBody>
      </p:sp>
      <p:pic>
        <p:nvPicPr>
          <p:cNvPr id="3" name="Picture 2" descr="A screenshot of a video game&#10;&#10;Description automatically generated">
            <a:extLst>
              <a:ext uri="{FF2B5EF4-FFF2-40B4-BE49-F238E27FC236}">
                <a16:creationId xmlns:a16="http://schemas.microsoft.com/office/drawing/2014/main" id="{143FF927-88E1-DB00-1D9A-301038132A15}"/>
              </a:ext>
            </a:extLst>
          </p:cNvPr>
          <p:cNvPicPr>
            <a:picLocks noChangeAspect="1"/>
          </p:cNvPicPr>
          <p:nvPr/>
        </p:nvPicPr>
        <p:blipFill rotWithShape="1">
          <a:blip r:embed="rId3">
            <a:extLst>
              <a:ext uri="{28A0092B-C50C-407E-A947-70E740481C1C}">
                <a14:useLocalDpi xmlns:a14="http://schemas.microsoft.com/office/drawing/2010/main" val="0"/>
              </a:ext>
            </a:extLst>
          </a:blip>
          <a:srcRect l="4239" t="-492" b="1"/>
          <a:stretch/>
        </p:blipFill>
        <p:spPr>
          <a:xfrm>
            <a:off x="496872" y="2223082"/>
            <a:ext cx="3156928" cy="2021974"/>
          </a:xfrm>
          <a:prstGeom prst="rect">
            <a:avLst/>
          </a:prstGeom>
        </p:spPr>
      </p:pic>
      <p:sp>
        <p:nvSpPr>
          <p:cNvPr id="4" name="TextBox 3">
            <a:extLst>
              <a:ext uri="{FF2B5EF4-FFF2-40B4-BE49-F238E27FC236}">
                <a16:creationId xmlns:a16="http://schemas.microsoft.com/office/drawing/2014/main" id="{55AE569E-BC58-DF13-45D5-F8C5E177BDDE}"/>
              </a:ext>
            </a:extLst>
          </p:cNvPr>
          <p:cNvSpPr txBox="1"/>
          <p:nvPr/>
        </p:nvSpPr>
        <p:spPr>
          <a:xfrm>
            <a:off x="515761" y="4337134"/>
            <a:ext cx="2949846" cy="738664"/>
          </a:xfrm>
          <a:prstGeom prst="rect">
            <a:avLst/>
          </a:prstGeom>
          <a:noFill/>
        </p:spPr>
        <p:txBody>
          <a:bodyPr wrap="none" rtlCol="0">
            <a:spAutoFit/>
          </a:bodyPr>
          <a:lstStyle/>
          <a:p>
            <a:pPr algn="ctr"/>
            <a:r>
              <a:rPr lang="en-CN" sz="1200" dirty="0">
                <a:solidFill>
                  <a:srgbClr val="0A999E"/>
                </a:solidFill>
                <a:latin typeface="Times" pitchFamily="2" charset="0"/>
              </a:rPr>
              <a:t>Gamification</a:t>
            </a:r>
            <a:r>
              <a:rPr lang="zh-CN" altLang="en-US" sz="1200" dirty="0">
                <a:solidFill>
                  <a:srgbClr val="0A999E"/>
                </a:solidFill>
                <a:latin typeface="Times" pitchFamily="2" charset="0"/>
              </a:rPr>
              <a:t> </a:t>
            </a:r>
            <a:r>
              <a:rPr lang="en-US" altLang="zh-CN" sz="1200" dirty="0">
                <a:solidFill>
                  <a:srgbClr val="0A999E"/>
                </a:solidFill>
                <a:latin typeface="Times" pitchFamily="2" charset="0"/>
              </a:rPr>
              <a:t>of</a:t>
            </a:r>
            <a:r>
              <a:rPr lang="zh-CN" altLang="en-US" sz="1200" dirty="0">
                <a:solidFill>
                  <a:srgbClr val="0A999E"/>
                </a:solidFill>
                <a:latin typeface="Times" pitchFamily="2" charset="0"/>
              </a:rPr>
              <a:t> </a:t>
            </a:r>
            <a:r>
              <a:rPr lang="en-US" altLang="zh-CN" sz="1200" dirty="0">
                <a:solidFill>
                  <a:srgbClr val="0A999E"/>
                </a:solidFill>
                <a:latin typeface="Times" pitchFamily="2" charset="0"/>
              </a:rPr>
              <a:t>the</a:t>
            </a:r>
            <a:r>
              <a:rPr lang="zh-CN" altLang="en-US" sz="1200" dirty="0">
                <a:solidFill>
                  <a:srgbClr val="0A999E"/>
                </a:solidFill>
                <a:latin typeface="Times" pitchFamily="2" charset="0"/>
              </a:rPr>
              <a:t> </a:t>
            </a:r>
            <a:r>
              <a:rPr lang="en-US" altLang="zh-CN" sz="1200" dirty="0">
                <a:solidFill>
                  <a:srgbClr val="0A999E"/>
                </a:solidFill>
                <a:latin typeface="Times" pitchFamily="2" charset="0"/>
              </a:rPr>
              <a:t>Stroop</a:t>
            </a:r>
            <a:r>
              <a:rPr lang="zh-CN" altLang="en-US" sz="1200" dirty="0">
                <a:solidFill>
                  <a:srgbClr val="0A999E"/>
                </a:solidFill>
                <a:latin typeface="Times" pitchFamily="2" charset="0"/>
              </a:rPr>
              <a:t> </a:t>
            </a:r>
            <a:r>
              <a:rPr lang="en-US" altLang="zh-CN" sz="1200" dirty="0">
                <a:solidFill>
                  <a:srgbClr val="0A999E"/>
                </a:solidFill>
                <a:latin typeface="Times" pitchFamily="2" charset="0"/>
              </a:rPr>
              <a:t>Task</a:t>
            </a:r>
          </a:p>
          <a:p>
            <a:pPr algn="ctr"/>
            <a:r>
              <a:rPr lang="en-GB" sz="1200" dirty="0" err="1">
                <a:solidFill>
                  <a:srgbClr val="0A999E"/>
                </a:solidFill>
                <a:latin typeface="Times" pitchFamily="2" charset="0"/>
              </a:rPr>
              <a:t>Kucina</a:t>
            </a:r>
            <a:r>
              <a:rPr lang="en-GB" sz="1200" dirty="0">
                <a:solidFill>
                  <a:srgbClr val="0A999E"/>
                </a:solidFill>
                <a:latin typeface="Times" pitchFamily="2" charset="0"/>
              </a:rPr>
              <a:t> et al. (2023)</a:t>
            </a:r>
            <a:r>
              <a:rPr lang="en-US" sz="1200" dirty="0">
                <a:solidFill>
                  <a:srgbClr val="0A999E"/>
                </a:solidFill>
                <a:latin typeface="Times" pitchFamily="2" charset="0"/>
              </a:rPr>
              <a:t>, </a:t>
            </a:r>
            <a:r>
              <a:rPr lang="en-US" sz="1200" i="1" dirty="0">
                <a:solidFill>
                  <a:srgbClr val="0A999E"/>
                </a:solidFill>
                <a:latin typeface="Times" pitchFamily="2" charset="0"/>
              </a:rPr>
              <a:t>Nature Communication</a:t>
            </a:r>
            <a:endParaRPr lang="en-GB" sz="1200" i="1" dirty="0">
              <a:solidFill>
                <a:srgbClr val="0A999E"/>
              </a:solidFill>
              <a:latin typeface="Times" pitchFamily="2" charset="0"/>
            </a:endParaRPr>
          </a:p>
          <a:p>
            <a:endParaRPr lang="en-CN" dirty="0"/>
          </a:p>
        </p:txBody>
      </p:sp>
      <p:pic>
        <p:nvPicPr>
          <p:cNvPr id="6" name="Picture 5" descr="A diagram of a model&#10;&#10;Description automatically generated">
            <a:extLst>
              <a:ext uri="{FF2B5EF4-FFF2-40B4-BE49-F238E27FC236}">
                <a16:creationId xmlns:a16="http://schemas.microsoft.com/office/drawing/2014/main" id="{11EF0357-B810-9494-F6C1-47170293C2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8701" y="1996144"/>
            <a:ext cx="2675578" cy="2245881"/>
          </a:xfrm>
          <a:prstGeom prst="rect">
            <a:avLst/>
          </a:prstGeom>
        </p:spPr>
      </p:pic>
      <p:sp>
        <p:nvSpPr>
          <p:cNvPr id="8" name="TextBox 7">
            <a:extLst>
              <a:ext uri="{FF2B5EF4-FFF2-40B4-BE49-F238E27FC236}">
                <a16:creationId xmlns:a16="http://schemas.microsoft.com/office/drawing/2014/main" id="{FE27314C-D27F-AC0D-FF6D-DD6D83EB55F8}"/>
              </a:ext>
            </a:extLst>
          </p:cNvPr>
          <p:cNvSpPr txBox="1"/>
          <p:nvPr/>
        </p:nvSpPr>
        <p:spPr>
          <a:xfrm>
            <a:off x="4183412" y="4339850"/>
            <a:ext cx="1747594" cy="738664"/>
          </a:xfrm>
          <a:prstGeom prst="rect">
            <a:avLst/>
          </a:prstGeom>
          <a:noFill/>
        </p:spPr>
        <p:txBody>
          <a:bodyPr wrap="none" rtlCol="0">
            <a:spAutoFit/>
          </a:bodyPr>
          <a:lstStyle/>
          <a:p>
            <a:pPr algn="ctr"/>
            <a:r>
              <a:rPr lang="en-US" sz="1200" dirty="0">
                <a:solidFill>
                  <a:srgbClr val="0A999E"/>
                </a:solidFill>
                <a:latin typeface="Times" pitchFamily="2" charset="0"/>
              </a:rPr>
              <a:t>Using Generative Model </a:t>
            </a:r>
            <a:endParaRPr lang="en-US" altLang="zh-CN" sz="1200" dirty="0">
              <a:solidFill>
                <a:srgbClr val="0A999E"/>
              </a:solidFill>
              <a:latin typeface="Times" pitchFamily="2" charset="0"/>
            </a:endParaRPr>
          </a:p>
          <a:p>
            <a:pPr algn="ctr"/>
            <a:r>
              <a:rPr lang="en-GB" sz="1200" dirty="0">
                <a:solidFill>
                  <a:srgbClr val="0A999E"/>
                </a:solidFill>
                <a:latin typeface="Times" pitchFamily="2" charset="0"/>
              </a:rPr>
              <a:t>Haines et al., 2020) </a:t>
            </a:r>
          </a:p>
          <a:p>
            <a:endParaRPr lang="en-CN" dirty="0"/>
          </a:p>
        </p:txBody>
      </p:sp>
      <p:pic>
        <p:nvPicPr>
          <p:cNvPr id="13" name="Picture 12" descr="A diagram of different colored lines&#10;&#10;Description automatically generated with medium confidence">
            <a:extLst>
              <a:ext uri="{FF2B5EF4-FFF2-40B4-BE49-F238E27FC236}">
                <a16:creationId xmlns:a16="http://schemas.microsoft.com/office/drawing/2014/main" id="{E89C7A90-A21B-C416-CCFA-B5E21D3DCA2E}"/>
              </a:ext>
            </a:extLst>
          </p:cNvPr>
          <p:cNvPicPr>
            <a:picLocks noChangeAspect="1"/>
          </p:cNvPicPr>
          <p:nvPr/>
        </p:nvPicPr>
        <p:blipFill rotWithShape="1">
          <a:blip r:embed="rId5">
            <a:extLst>
              <a:ext uri="{28A0092B-C50C-407E-A947-70E740481C1C}">
                <a14:useLocalDpi xmlns:a14="http://schemas.microsoft.com/office/drawing/2010/main" val="0"/>
              </a:ext>
            </a:extLst>
          </a:blip>
          <a:srcRect l="2153" t="8636" r="16376"/>
          <a:stretch/>
        </p:blipFill>
        <p:spPr>
          <a:xfrm>
            <a:off x="6372347" y="2157446"/>
            <a:ext cx="2550989" cy="2058037"/>
          </a:xfrm>
          <a:prstGeom prst="rect">
            <a:avLst/>
          </a:prstGeom>
        </p:spPr>
      </p:pic>
      <p:sp>
        <p:nvSpPr>
          <p:cNvPr id="14" name="TextBox 13">
            <a:extLst>
              <a:ext uri="{FF2B5EF4-FFF2-40B4-BE49-F238E27FC236}">
                <a16:creationId xmlns:a16="http://schemas.microsoft.com/office/drawing/2014/main" id="{1060213B-CEA0-823D-2508-D58B13A365BD}"/>
              </a:ext>
            </a:extLst>
          </p:cNvPr>
          <p:cNvSpPr txBox="1"/>
          <p:nvPr/>
        </p:nvSpPr>
        <p:spPr>
          <a:xfrm>
            <a:off x="6666527" y="4325794"/>
            <a:ext cx="2167189" cy="830997"/>
          </a:xfrm>
          <a:prstGeom prst="rect">
            <a:avLst/>
          </a:prstGeom>
          <a:noFill/>
        </p:spPr>
        <p:txBody>
          <a:bodyPr wrap="square" rtlCol="0">
            <a:spAutoFit/>
          </a:bodyPr>
          <a:lstStyle/>
          <a:p>
            <a:pPr algn="ctr"/>
            <a:r>
              <a:rPr lang="en-GB" sz="1200" dirty="0">
                <a:solidFill>
                  <a:srgbClr val="0A999E"/>
                </a:solidFill>
                <a:latin typeface="Times" pitchFamily="2" charset="0"/>
              </a:rPr>
              <a:t>Using Latent Model </a:t>
            </a:r>
          </a:p>
          <a:p>
            <a:pPr algn="ctr"/>
            <a:r>
              <a:rPr lang="en-GB" sz="1200" dirty="0" err="1">
                <a:solidFill>
                  <a:srgbClr val="0A999E"/>
                </a:solidFill>
                <a:latin typeface="Times" pitchFamily="2" charset="0"/>
              </a:rPr>
              <a:t>Enkavi</a:t>
            </a:r>
            <a:r>
              <a:rPr lang="en-GB" sz="1200" dirty="0">
                <a:solidFill>
                  <a:srgbClr val="0A999E"/>
                </a:solidFill>
                <a:latin typeface="Times" pitchFamily="2" charset="0"/>
              </a:rPr>
              <a:t> et al., (2019), PNAS </a:t>
            </a:r>
          </a:p>
          <a:p>
            <a:pPr algn="ctr"/>
            <a:r>
              <a:rPr lang="en-GB" sz="1200" dirty="0">
                <a:solidFill>
                  <a:srgbClr val="0A999E"/>
                </a:solidFill>
                <a:latin typeface="Times" pitchFamily="2" charset="0"/>
              </a:rPr>
              <a:t>Eisenberg et al., (2019), Nature Communication</a:t>
            </a:r>
            <a:endParaRPr lang="en-CN" sz="1200" dirty="0">
              <a:solidFill>
                <a:srgbClr val="0A999E"/>
              </a:solidFill>
              <a:latin typeface="Times" pitchFamily="2" charset="0"/>
            </a:endParaRPr>
          </a:p>
        </p:txBody>
      </p:sp>
      <p:cxnSp>
        <p:nvCxnSpPr>
          <p:cNvPr id="15" name="直接连接符 12">
            <a:extLst>
              <a:ext uri="{FF2B5EF4-FFF2-40B4-BE49-F238E27FC236}">
                <a16:creationId xmlns:a16="http://schemas.microsoft.com/office/drawing/2014/main" id="{A105846F-ADD2-157F-89D9-0415567DA3EC}"/>
              </a:ext>
            </a:extLst>
          </p:cNvPr>
          <p:cNvCxnSpPr>
            <a:cxnSpLocks/>
          </p:cNvCxnSpPr>
          <p:nvPr/>
        </p:nvCxnSpPr>
        <p:spPr bwMode="auto">
          <a:xfrm>
            <a:off x="3658920" y="1844943"/>
            <a:ext cx="0" cy="3021558"/>
          </a:xfrm>
          <a:prstGeom prst="line">
            <a:avLst/>
          </a:prstGeom>
          <a:noFill/>
          <a:ln w="12700" cap="flat" cmpd="sng" algn="ctr">
            <a:solidFill>
              <a:srgbClr val="006699"/>
            </a:solidFill>
            <a:prstDash val="lgDash"/>
            <a:round/>
            <a:headEnd type="none" w="med" len="med"/>
            <a:tailEnd type="none" w="med" len="med"/>
          </a:ln>
        </p:spPr>
      </p:cxnSp>
      <p:cxnSp>
        <p:nvCxnSpPr>
          <p:cNvPr id="16" name="直接连接符 12">
            <a:extLst>
              <a:ext uri="{FF2B5EF4-FFF2-40B4-BE49-F238E27FC236}">
                <a16:creationId xmlns:a16="http://schemas.microsoft.com/office/drawing/2014/main" id="{07D0D47E-BDF6-0599-E5BB-E18F14EC977C}"/>
              </a:ext>
            </a:extLst>
          </p:cNvPr>
          <p:cNvCxnSpPr>
            <a:cxnSpLocks/>
          </p:cNvCxnSpPr>
          <p:nvPr/>
        </p:nvCxnSpPr>
        <p:spPr bwMode="auto">
          <a:xfrm>
            <a:off x="6367821" y="1844943"/>
            <a:ext cx="4526" cy="3021558"/>
          </a:xfrm>
          <a:prstGeom prst="line">
            <a:avLst/>
          </a:prstGeom>
          <a:noFill/>
          <a:ln w="12700" cap="flat" cmpd="sng" algn="ctr">
            <a:solidFill>
              <a:srgbClr val="006699"/>
            </a:solidFill>
            <a:prstDash val="lgDash"/>
            <a:round/>
            <a:headEnd type="none" w="med" len="med"/>
            <a:tailEnd type="none" w="med" len="med"/>
          </a:ln>
        </p:spPr>
      </p:cxnSp>
    </p:spTree>
    <p:extLst>
      <p:ext uri="{BB962C8B-B14F-4D97-AF65-F5344CB8AC3E}">
        <p14:creationId xmlns:p14="http://schemas.microsoft.com/office/powerpoint/2010/main" val="2377082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a:extLst>
              <a:ext uri="{FF2B5EF4-FFF2-40B4-BE49-F238E27FC236}">
                <a16:creationId xmlns:a16="http://schemas.microsoft.com/office/drawing/2014/main" id="{7CD27E4A-303E-CB41-2D63-11980FCD102A}"/>
              </a:ext>
            </a:extLst>
          </p:cNvPr>
          <p:cNvSpPr txBox="1"/>
          <p:nvPr>
            <p:custDataLst>
              <p:tags r:id="rId1"/>
            </p:custDataLst>
          </p:nvPr>
        </p:nvSpPr>
        <p:spPr>
          <a:xfrm>
            <a:off x="395536" y="339502"/>
            <a:ext cx="8352928" cy="954107"/>
          </a:xfrm>
          <a:prstGeom prst="rect">
            <a:avLst/>
          </a:prstGeom>
          <a:noFill/>
        </p:spPr>
        <p:txBody>
          <a:bodyPr wrap="square">
            <a:spAutoFit/>
          </a:bodyPr>
          <a:lstStyle/>
          <a:p>
            <a:r>
              <a:rPr lang="en-GB" sz="2800" b="1" dirty="0">
                <a:solidFill>
                  <a:srgbClr val="006699"/>
                </a:solidFill>
                <a:latin typeface="Times New Roman" panose="02020603050405020304" pitchFamily="18" charset="0"/>
                <a:cs typeface="Times New Roman" panose="02020603050405020304" pitchFamily="18" charset="0"/>
              </a:rPr>
              <a:t>Low Reliability in the Parameters (</a:t>
            </a:r>
            <a:r>
              <a:rPr lang="en-GB" sz="2800" b="1" i="1" dirty="0">
                <a:solidFill>
                  <a:srgbClr val="006699"/>
                </a:solidFill>
                <a:latin typeface="Times New Roman" panose="02020603050405020304" pitchFamily="18" charset="0"/>
                <a:cs typeface="Times New Roman" panose="02020603050405020304" pitchFamily="18" charset="0"/>
              </a:rPr>
              <a:t>v</a:t>
            </a:r>
            <a:r>
              <a:rPr lang="en-GB" sz="2800" b="1" dirty="0">
                <a:solidFill>
                  <a:srgbClr val="006699"/>
                </a:solidFill>
                <a:latin typeface="Times New Roman" panose="02020603050405020304" pitchFamily="18" charset="0"/>
                <a:cs typeface="Times New Roman" panose="02020603050405020304" pitchFamily="18" charset="0"/>
              </a:rPr>
              <a:t> and </a:t>
            </a:r>
            <a:r>
              <a:rPr lang="en-GB" sz="2800" b="1" i="1" dirty="0">
                <a:solidFill>
                  <a:srgbClr val="006699"/>
                </a:solidFill>
                <a:latin typeface="Times New Roman" panose="02020603050405020304" pitchFamily="18" charset="0"/>
                <a:cs typeface="Times New Roman" panose="02020603050405020304" pitchFamily="18" charset="0"/>
              </a:rPr>
              <a:t>z</a:t>
            </a:r>
            <a:r>
              <a:rPr lang="en-GB" sz="2800" b="1" dirty="0">
                <a:solidFill>
                  <a:srgbClr val="006699"/>
                </a:solidFill>
                <a:latin typeface="Times New Roman" panose="02020603050405020304" pitchFamily="18" charset="0"/>
                <a:cs typeface="Times New Roman" panose="02020603050405020304" pitchFamily="18" charset="0"/>
              </a:rPr>
              <a:t>) from Standard DDM</a:t>
            </a:r>
            <a:endParaRPr lang="en-US" altLang="zh-CN" sz="2800" b="1" dirty="0">
              <a:solidFill>
                <a:srgbClr val="006699"/>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D92D6232-0EC9-F575-14F5-6E72C4AA9EEE}"/>
              </a:ext>
            </a:extLst>
          </p:cNvPr>
          <p:cNvSpPr txBox="1"/>
          <p:nvPr/>
        </p:nvSpPr>
        <p:spPr>
          <a:xfrm>
            <a:off x="395536" y="1317047"/>
            <a:ext cx="4824536" cy="5078313"/>
          </a:xfrm>
          <a:prstGeom prst="rect">
            <a:avLst/>
          </a:prstGeom>
          <a:noFill/>
        </p:spPr>
        <p:txBody>
          <a:bodyPr wrap="square">
            <a:spAutoFit/>
          </a:bodyPr>
          <a:lstStyle/>
          <a:p>
            <a:pPr marL="285750" indent="-285750">
              <a:buFont typeface="Wingdings" pitchFamily="2" charset="2"/>
              <a:buChar char="q"/>
            </a:pPr>
            <a:r>
              <a:rPr lang="en-GB" dirty="0">
                <a:solidFill>
                  <a:srgbClr val="006699"/>
                </a:solidFill>
                <a:latin typeface="Times New Roman" panose="02020603050405020304" pitchFamily="18" charset="0"/>
                <a:cs typeface="Times New Roman" panose="02020603050405020304" pitchFamily="18" charset="0"/>
              </a:rPr>
              <a:t>The reliability of both the drift rate (</a:t>
            </a:r>
            <a:r>
              <a:rPr lang="en-GB" i="1" dirty="0">
                <a:solidFill>
                  <a:srgbClr val="006699"/>
                </a:solidFill>
                <a:latin typeface="Times New Roman" panose="02020603050405020304" pitchFamily="18" charset="0"/>
                <a:cs typeface="Times New Roman" panose="02020603050405020304" pitchFamily="18" charset="0"/>
              </a:rPr>
              <a:t>v</a:t>
            </a:r>
            <a:r>
              <a:rPr lang="en-GB" dirty="0">
                <a:solidFill>
                  <a:srgbClr val="006699"/>
                </a:solidFill>
                <a:latin typeface="Times New Roman" panose="02020603050405020304" pitchFamily="18" charset="0"/>
                <a:cs typeface="Times New Roman" panose="02020603050405020304" pitchFamily="18" charset="0"/>
              </a:rPr>
              <a:t>) and the starting point (</a:t>
            </a:r>
            <a:r>
              <a:rPr lang="en-GB" i="1" dirty="0">
                <a:solidFill>
                  <a:srgbClr val="006699"/>
                </a:solidFill>
                <a:latin typeface="Times New Roman" panose="02020603050405020304" pitchFamily="18" charset="0"/>
                <a:cs typeface="Times New Roman" panose="02020603050405020304" pitchFamily="18" charset="0"/>
              </a:rPr>
              <a:t>z</a:t>
            </a:r>
            <a:r>
              <a:rPr lang="en-GB" dirty="0">
                <a:solidFill>
                  <a:srgbClr val="006699"/>
                </a:solidFill>
                <a:latin typeface="Times New Roman" panose="02020603050405020304" pitchFamily="18" charset="0"/>
                <a:cs typeface="Times New Roman" panose="02020603050405020304" pitchFamily="18" charset="0"/>
              </a:rPr>
              <a:t>) fell well below acceptable levels. </a:t>
            </a:r>
          </a:p>
          <a:p>
            <a:pPr marL="285750" indent="-285750">
              <a:buFont typeface="Wingdings" pitchFamily="2" charset="2"/>
              <a:buChar char="q"/>
            </a:pPr>
            <a:endParaRPr lang="en-GB" dirty="0">
              <a:solidFill>
                <a:srgbClr val="006699"/>
              </a:solidFill>
              <a:latin typeface="Times New Roman" panose="02020603050405020304" pitchFamily="18" charset="0"/>
              <a:cs typeface="Times New Roman" panose="02020603050405020304" pitchFamily="18" charset="0"/>
            </a:endParaRPr>
          </a:p>
          <a:p>
            <a:pPr marL="742950" lvl="1" indent="-285750">
              <a:buFont typeface="Wingdings" pitchFamily="2" charset="2"/>
              <a:buChar char="ü"/>
            </a:pPr>
            <a:r>
              <a:rPr lang="en-GB" dirty="0">
                <a:solidFill>
                  <a:srgbClr val="0A999E"/>
                </a:solidFill>
                <a:latin typeface="Times New Roman" panose="02020603050405020304" pitchFamily="18" charset="0"/>
                <a:cs typeface="Times New Roman" panose="02020603050405020304" pitchFamily="18" charset="0"/>
              </a:rPr>
              <a:t>Raised concerns about applying the standard drift-diffusion to data from SPMT directly. </a:t>
            </a:r>
          </a:p>
          <a:p>
            <a:pPr marL="742950" lvl="1" indent="-285750">
              <a:buFont typeface="Wingdings" pitchFamily="2" charset="2"/>
              <a:buChar char="ü"/>
            </a:pPr>
            <a:r>
              <a:rPr lang="en-GB" dirty="0">
                <a:solidFill>
                  <a:srgbClr val="0A999E"/>
                </a:solidFill>
                <a:latin typeface="Times New Roman" panose="02020603050405020304" pitchFamily="18" charset="0"/>
                <a:cs typeface="Times New Roman" panose="02020603050405020304" pitchFamily="18" charset="0"/>
              </a:rPr>
              <a:t>Called for a more principled approach when modelling behavioural data to more accurately capture the fundamental cognitive processes at play.</a:t>
            </a:r>
          </a:p>
          <a:p>
            <a:pPr marL="742950" lvl="1" indent="-285750">
              <a:buFont typeface="Wingdings" pitchFamily="2" charset="2"/>
              <a:buChar char="ü"/>
            </a:pPr>
            <a:endParaRPr lang="en-GB" dirty="0">
              <a:solidFill>
                <a:srgbClr val="006699"/>
              </a:solidFill>
              <a:latin typeface="Times New Roman" panose="02020603050405020304" pitchFamily="18" charset="0"/>
              <a:cs typeface="Times New Roman" panose="02020603050405020304" pitchFamily="18" charset="0"/>
            </a:endParaRPr>
          </a:p>
          <a:p>
            <a:pPr marL="285750" indent="-285750">
              <a:buFont typeface="Wingdings" pitchFamily="2" charset="2"/>
              <a:buChar char="q"/>
            </a:pPr>
            <a:endParaRPr lang="en-GB" dirty="0">
              <a:solidFill>
                <a:srgbClr val="006699"/>
              </a:solidFill>
              <a:latin typeface="Times New Roman" panose="02020603050405020304" pitchFamily="18" charset="0"/>
              <a:cs typeface="Times New Roman" panose="02020603050405020304" pitchFamily="18" charset="0"/>
            </a:endParaRPr>
          </a:p>
          <a:p>
            <a:endParaRPr lang="en-GB" dirty="0">
              <a:solidFill>
                <a:srgbClr val="006699"/>
              </a:solidFill>
              <a:latin typeface="Times New Roman" panose="02020603050405020304" pitchFamily="18" charset="0"/>
              <a:cs typeface="Times New Roman" panose="02020603050405020304" pitchFamily="18" charset="0"/>
            </a:endParaRPr>
          </a:p>
          <a:p>
            <a:endParaRPr lang="en-GB" dirty="0">
              <a:solidFill>
                <a:srgbClr val="006699"/>
              </a:solidFill>
              <a:latin typeface="Times New Roman" panose="02020603050405020304" pitchFamily="18" charset="0"/>
              <a:cs typeface="Times New Roman" panose="02020603050405020304" pitchFamily="18" charset="0"/>
            </a:endParaRPr>
          </a:p>
          <a:p>
            <a:pPr marL="285750" indent="-285750">
              <a:buFont typeface="Wingdings" pitchFamily="2" charset="2"/>
              <a:buChar char="Ø"/>
            </a:pPr>
            <a:endParaRPr lang="en-GB" dirty="0">
              <a:solidFill>
                <a:srgbClr val="006699"/>
              </a:solidFill>
              <a:latin typeface="Times New Roman" panose="02020603050405020304" pitchFamily="18" charset="0"/>
              <a:cs typeface="Times New Roman" panose="02020603050405020304" pitchFamily="18" charset="0"/>
            </a:endParaRPr>
          </a:p>
          <a:p>
            <a:endParaRPr lang="en-GB" dirty="0">
              <a:solidFill>
                <a:srgbClr val="006699"/>
              </a:solidFill>
              <a:latin typeface="Times New Roman" panose="02020603050405020304" pitchFamily="18" charset="0"/>
              <a:cs typeface="Times New Roman" panose="02020603050405020304" pitchFamily="18" charset="0"/>
            </a:endParaRPr>
          </a:p>
          <a:p>
            <a:pPr marL="285750" indent="-285750">
              <a:buFont typeface="Wingdings" pitchFamily="2" charset="2"/>
              <a:buChar char="Ø"/>
            </a:pPr>
            <a:endParaRPr lang="en-GB" dirty="0">
              <a:solidFill>
                <a:srgbClr val="006699"/>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7A004EF0-A398-079D-0831-4F587BF3BD7A}"/>
              </a:ext>
            </a:extLst>
          </p:cNvPr>
          <p:cNvPicPr>
            <a:picLocks noChangeAspect="1"/>
          </p:cNvPicPr>
          <p:nvPr/>
        </p:nvPicPr>
        <p:blipFill>
          <a:blip r:embed="rId3"/>
          <a:stretch>
            <a:fillRect/>
          </a:stretch>
        </p:blipFill>
        <p:spPr>
          <a:xfrm>
            <a:off x="5940165" y="836056"/>
            <a:ext cx="2088220" cy="3895934"/>
          </a:xfrm>
          <a:prstGeom prst="rect">
            <a:avLst/>
          </a:prstGeom>
        </p:spPr>
      </p:pic>
      <p:sp>
        <p:nvSpPr>
          <p:cNvPr id="10" name="TextBox 9">
            <a:extLst>
              <a:ext uri="{FF2B5EF4-FFF2-40B4-BE49-F238E27FC236}">
                <a16:creationId xmlns:a16="http://schemas.microsoft.com/office/drawing/2014/main" id="{644093E7-610D-1B20-C9E3-A5FC3BC74690}"/>
              </a:ext>
            </a:extLst>
          </p:cNvPr>
          <p:cNvSpPr txBox="1"/>
          <p:nvPr/>
        </p:nvSpPr>
        <p:spPr>
          <a:xfrm>
            <a:off x="6084168" y="4731990"/>
            <a:ext cx="4572000" cy="276999"/>
          </a:xfrm>
          <a:prstGeom prst="rect">
            <a:avLst/>
          </a:prstGeom>
          <a:noFill/>
        </p:spPr>
        <p:txBody>
          <a:bodyPr wrap="square">
            <a:spAutoFit/>
          </a:bodyPr>
          <a:lstStyle/>
          <a:p>
            <a:r>
              <a:rPr lang="en-GB" sz="1200" dirty="0">
                <a:solidFill>
                  <a:srgbClr val="0A999E"/>
                </a:solidFill>
                <a:latin typeface="Times New Roman" panose="02020603050405020304" pitchFamily="18" charset="0"/>
                <a:cs typeface="Times New Roman" panose="02020603050405020304" pitchFamily="18" charset="0"/>
              </a:rPr>
              <a:t>Wilson and Collins (2019), </a:t>
            </a:r>
            <a:r>
              <a:rPr lang="en-GB" sz="1200" i="1" dirty="0" err="1">
                <a:solidFill>
                  <a:srgbClr val="0A999E"/>
                </a:solidFill>
                <a:latin typeface="Times New Roman" panose="02020603050405020304" pitchFamily="18" charset="0"/>
                <a:cs typeface="Times New Roman" panose="02020603050405020304" pitchFamily="18" charset="0"/>
              </a:rPr>
              <a:t>Elife</a:t>
            </a:r>
            <a:endParaRPr lang="en-CN" sz="1200" i="1" dirty="0"/>
          </a:p>
        </p:txBody>
      </p:sp>
      <p:cxnSp>
        <p:nvCxnSpPr>
          <p:cNvPr id="11" name="直接连接符 12">
            <a:extLst>
              <a:ext uri="{FF2B5EF4-FFF2-40B4-BE49-F238E27FC236}">
                <a16:creationId xmlns:a16="http://schemas.microsoft.com/office/drawing/2014/main" id="{6739DCB5-7316-9EC1-E8C1-FA07DD277739}"/>
              </a:ext>
            </a:extLst>
          </p:cNvPr>
          <p:cNvCxnSpPr>
            <a:cxnSpLocks/>
          </p:cNvCxnSpPr>
          <p:nvPr/>
        </p:nvCxnSpPr>
        <p:spPr bwMode="auto">
          <a:xfrm>
            <a:off x="5364088" y="1293609"/>
            <a:ext cx="0" cy="3230855"/>
          </a:xfrm>
          <a:prstGeom prst="line">
            <a:avLst/>
          </a:prstGeom>
          <a:noFill/>
          <a:ln w="12700" cap="flat" cmpd="sng" algn="ctr">
            <a:solidFill>
              <a:srgbClr val="006699"/>
            </a:solidFill>
            <a:prstDash val="lgDash"/>
            <a:round/>
            <a:headEnd type="none" w="med" len="med"/>
            <a:tailEnd type="none" w="med" len="med"/>
          </a:ln>
        </p:spPr>
      </p:cxnSp>
    </p:spTree>
    <p:extLst>
      <p:ext uri="{BB962C8B-B14F-4D97-AF65-F5344CB8AC3E}">
        <p14:creationId xmlns:p14="http://schemas.microsoft.com/office/powerpoint/2010/main" val="35346615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a:extLst>
              <a:ext uri="{FF2B5EF4-FFF2-40B4-BE49-F238E27FC236}">
                <a16:creationId xmlns:a16="http://schemas.microsoft.com/office/drawing/2014/main" id="{7CD27E4A-303E-CB41-2D63-11980FCD102A}"/>
              </a:ext>
            </a:extLst>
          </p:cNvPr>
          <p:cNvSpPr txBox="1"/>
          <p:nvPr>
            <p:custDataLst>
              <p:tags r:id="rId1"/>
            </p:custDataLst>
          </p:nvPr>
        </p:nvSpPr>
        <p:spPr>
          <a:xfrm>
            <a:off x="611560" y="325043"/>
            <a:ext cx="7222746" cy="523220"/>
          </a:xfrm>
          <a:prstGeom prst="rect">
            <a:avLst/>
          </a:prstGeom>
          <a:noFill/>
        </p:spPr>
        <p:txBody>
          <a:bodyPr wrap="square">
            <a:spAutoFit/>
          </a:bodyPr>
          <a:lstStyle/>
          <a:p>
            <a:pPr marR="0" defTabSz="914400">
              <a:buClrTx/>
              <a:buSzTx/>
              <a:buFontTx/>
              <a:buNone/>
              <a:defRPr/>
            </a:pPr>
            <a:r>
              <a:rPr lang="en-US" altLang="zh-CN" sz="2800" b="1" dirty="0">
                <a:solidFill>
                  <a:srgbClr val="006699"/>
                </a:solidFill>
                <a:latin typeface="Times New Roman" panose="02020603050405020304" pitchFamily="18" charset="0"/>
                <a:cs typeface="Times New Roman" panose="02020603050405020304" pitchFamily="18" charset="0"/>
                <a:sym typeface="+mn-ea"/>
              </a:rPr>
              <a:t>Implication </a:t>
            </a:r>
            <a:endParaRPr lang="en-US" altLang="zh-CN" sz="2800" b="1" dirty="0">
              <a:solidFill>
                <a:srgbClr val="006699"/>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D92D6232-0EC9-F575-14F5-6E72C4AA9EEE}"/>
              </a:ext>
            </a:extLst>
          </p:cNvPr>
          <p:cNvSpPr txBox="1"/>
          <p:nvPr/>
        </p:nvSpPr>
        <p:spPr>
          <a:xfrm>
            <a:off x="611560" y="848263"/>
            <a:ext cx="7560840" cy="5078313"/>
          </a:xfrm>
          <a:prstGeom prst="rect">
            <a:avLst/>
          </a:prstGeom>
          <a:noFill/>
        </p:spPr>
        <p:txBody>
          <a:bodyPr wrap="square">
            <a:spAutoFit/>
          </a:bodyPr>
          <a:lstStyle/>
          <a:p>
            <a:pPr marL="285750" indent="-285750">
              <a:buFont typeface="Wingdings" pitchFamily="2" charset="2"/>
              <a:buChar char="q"/>
            </a:pPr>
            <a:r>
              <a:rPr lang="en-GB" dirty="0">
                <a:solidFill>
                  <a:srgbClr val="006699"/>
                </a:solidFill>
                <a:latin typeface="Times New Roman" panose="02020603050405020304" pitchFamily="18" charset="0"/>
                <a:cs typeface="Times New Roman" panose="02020603050405020304" pitchFamily="18" charset="0"/>
              </a:rPr>
              <a:t>An Initial Guide for Researchers Considering the Use of SPMT. </a:t>
            </a:r>
          </a:p>
          <a:p>
            <a:pPr marL="285750" indent="-285750">
              <a:buFont typeface="Wingdings" pitchFamily="2" charset="2"/>
              <a:buChar char="q"/>
            </a:pPr>
            <a:endParaRPr lang="en-GB" dirty="0">
              <a:solidFill>
                <a:srgbClr val="006699"/>
              </a:solidFill>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Ø"/>
            </a:pPr>
            <a:r>
              <a:rPr lang="en-GB" dirty="0">
                <a:solidFill>
                  <a:srgbClr val="006699"/>
                </a:solidFill>
                <a:latin typeface="Times New Roman" panose="02020603050405020304" pitchFamily="18" charset="0"/>
                <a:cs typeface="Times New Roman" panose="02020603050405020304" pitchFamily="18" charset="0"/>
              </a:rPr>
              <a:t>We</a:t>
            </a:r>
            <a:r>
              <a:rPr lang="zh-CN" altLang="en-US" dirty="0">
                <a:solidFill>
                  <a:srgbClr val="006699"/>
                </a:solidFill>
                <a:latin typeface="Times New Roman" panose="02020603050405020304" pitchFamily="18" charset="0"/>
                <a:cs typeface="Times New Roman" panose="02020603050405020304" pitchFamily="18" charset="0"/>
              </a:rPr>
              <a:t> </a:t>
            </a:r>
            <a:r>
              <a:rPr lang="en-GB" dirty="0">
                <a:solidFill>
                  <a:srgbClr val="006699"/>
                </a:solidFill>
                <a:latin typeface="Times New Roman" panose="02020603050405020304" pitchFamily="18" charset="0"/>
                <a:cs typeface="Times New Roman" panose="02020603050405020304" pitchFamily="18" charset="0"/>
              </a:rPr>
              <a:t>recommend </a:t>
            </a:r>
            <a:r>
              <a:rPr lang="en-GB" b="1" dirty="0">
                <a:solidFill>
                  <a:srgbClr val="006699"/>
                </a:solidFill>
                <a:latin typeface="Times New Roman" panose="02020603050405020304" pitchFamily="18" charset="0"/>
                <a:cs typeface="Times New Roman" panose="02020603050405020304" pitchFamily="18" charset="0"/>
              </a:rPr>
              <a:t>reaction times and efficiency </a:t>
            </a:r>
            <a:r>
              <a:rPr lang="en-GB" dirty="0">
                <a:solidFill>
                  <a:srgbClr val="006699"/>
                </a:solidFill>
                <a:latin typeface="Times New Roman" panose="02020603050405020304" pitchFamily="18" charset="0"/>
                <a:cs typeface="Times New Roman" panose="02020603050405020304" pitchFamily="18" charset="0"/>
              </a:rPr>
              <a:t>as the indicators of SPE.</a:t>
            </a:r>
          </a:p>
          <a:p>
            <a:pPr marL="742950" lvl="1" indent="-285750">
              <a:buFont typeface="Wingdings" pitchFamily="2" charset="2"/>
              <a:buChar char="ü"/>
            </a:pPr>
            <a:r>
              <a:rPr lang="en-GB" dirty="0">
                <a:solidFill>
                  <a:srgbClr val="0A999E"/>
                </a:solidFill>
                <a:latin typeface="Times New Roman" panose="02020603050405020304" pitchFamily="18" charset="0"/>
                <a:cs typeface="Times New Roman" panose="02020603050405020304" pitchFamily="18" charset="0"/>
              </a:rPr>
              <a:t>RT and efficiency strike a balance between achieving a substantial effect size at the group level and ensuring reliability at the individual level</a:t>
            </a:r>
            <a:r>
              <a:rPr lang="en-US" dirty="0">
                <a:solidFill>
                  <a:srgbClr val="0A999E"/>
                </a:solidFill>
                <a:latin typeface="Times New Roman" panose="02020603050405020304" pitchFamily="18" charset="0"/>
                <a:cs typeface="Times New Roman" panose="02020603050405020304" pitchFamily="18" charset="0"/>
              </a:rPr>
              <a:t>.</a:t>
            </a:r>
          </a:p>
          <a:p>
            <a:pPr marL="742950" lvl="1" indent="-285750">
              <a:buFont typeface="Wingdings" pitchFamily="2" charset="2"/>
              <a:buChar char="ü"/>
            </a:pPr>
            <a:endParaRPr lang="en-US" dirty="0">
              <a:solidFill>
                <a:srgbClr val="0A999E"/>
              </a:solidFill>
              <a:latin typeface="Times New Roman" panose="02020603050405020304" pitchFamily="18" charset="0"/>
              <a:cs typeface="Times New Roman" panose="02020603050405020304" pitchFamily="18" charset="0"/>
            </a:endParaRPr>
          </a:p>
          <a:p>
            <a:pPr marL="742950" lvl="1" indent="-285750">
              <a:buFont typeface="Wingdings" pitchFamily="2" charset="2"/>
              <a:buChar char="Ø"/>
            </a:pPr>
            <a:r>
              <a:rPr lang="en-GB" dirty="0">
                <a:solidFill>
                  <a:srgbClr val="006699"/>
                </a:solidFill>
                <a:latin typeface="Times New Roman" panose="02020603050405020304" pitchFamily="18" charset="0"/>
                <a:cs typeface="Times New Roman" panose="02020603050405020304" pitchFamily="18" charset="0"/>
              </a:rPr>
              <a:t>Considering the use of </a:t>
            </a:r>
            <a:r>
              <a:rPr lang="en-GB" b="1" dirty="0">
                <a:solidFill>
                  <a:srgbClr val="006699"/>
                </a:solidFill>
                <a:latin typeface="Times New Roman" panose="02020603050405020304" pitchFamily="18" charset="0"/>
                <a:cs typeface="Times New Roman" panose="02020603050405020304" pitchFamily="18" charset="0"/>
              </a:rPr>
              <a:t>“Stranger” </a:t>
            </a:r>
            <a:r>
              <a:rPr lang="en-GB" dirty="0">
                <a:solidFill>
                  <a:srgbClr val="006699"/>
                </a:solidFill>
                <a:latin typeface="Times New Roman" panose="02020603050405020304" pitchFamily="18" charset="0"/>
                <a:cs typeface="Times New Roman" panose="02020603050405020304" pitchFamily="18" charset="0"/>
              </a:rPr>
              <a:t>as baseline.</a:t>
            </a:r>
          </a:p>
          <a:p>
            <a:pPr marL="742950" lvl="1" indent="-285750">
              <a:buFont typeface="Wingdings" pitchFamily="2" charset="2"/>
              <a:buChar char="Ø"/>
            </a:pPr>
            <a:endParaRPr lang="en-GB" dirty="0">
              <a:solidFill>
                <a:srgbClr val="006699"/>
              </a:solidFill>
              <a:latin typeface="Times New Roman" panose="02020603050405020304" pitchFamily="18" charset="0"/>
              <a:cs typeface="Times New Roman" panose="02020603050405020304" pitchFamily="18" charset="0"/>
            </a:endParaRPr>
          </a:p>
          <a:p>
            <a:pPr marL="742950" lvl="1" indent="-285750">
              <a:buFont typeface="Wingdings" pitchFamily="2" charset="2"/>
              <a:buChar char="Ø"/>
            </a:pPr>
            <a:r>
              <a:rPr lang="en-GB" dirty="0">
                <a:solidFill>
                  <a:srgbClr val="006699"/>
                </a:solidFill>
                <a:latin typeface="Times New Roman" panose="02020603050405020304" pitchFamily="18" charset="0"/>
                <a:cs typeface="Times New Roman" panose="02020603050405020304" pitchFamily="18" charset="0"/>
              </a:rPr>
              <a:t>Increasing the number of trials is advisable.</a:t>
            </a:r>
          </a:p>
          <a:p>
            <a:pPr marL="742950" lvl="1" indent="-285750">
              <a:buFont typeface="Wingdings" pitchFamily="2" charset="2"/>
              <a:buChar char="ü"/>
            </a:pPr>
            <a:endParaRPr lang="en-GB" dirty="0">
              <a:solidFill>
                <a:srgbClr val="0A999E"/>
              </a:solidFill>
              <a:latin typeface="Times New Roman" panose="02020603050405020304" pitchFamily="18" charset="0"/>
              <a:cs typeface="Times New Roman" panose="02020603050405020304" pitchFamily="18" charset="0"/>
            </a:endParaRPr>
          </a:p>
          <a:p>
            <a:pPr marL="742950" lvl="1" indent="-285750">
              <a:buFont typeface="Wingdings" pitchFamily="2" charset="2"/>
              <a:buChar char="Ø"/>
            </a:pPr>
            <a:r>
              <a:rPr lang="en-GB" dirty="0">
                <a:solidFill>
                  <a:srgbClr val="006699"/>
                </a:solidFill>
                <a:latin typeface="Times New Roman" panose="02020603050405020304" pitchFamily="18" charset="0"/>
                <a:cs typeface="Times New Roman" panose="02020603050405020304" pitchFamily="18" charset="0"/>
              </a:rPr>
              <a:t>Against the indiscriminate application of the standard DDM.</a:t>
            </a:r>
          </a:p>
          <a:p>
            <a:pPr marL="742950" lvl="1" indent="-285750">
              <a:buFont typeface="Wingdings" pitchFamily="2" charset="2"/>
              <a:buChar char="ü"/>
            </a:pPr>
            <a:r>
              <a:rPr lang="en-GB" dirty="0">
                <a:solidFill>
                  <a:srgbClr val="0A999E"/>
                </a:solidFill>
                <a:latin typeface="Times New Roman" panose="02020603050405020304" pitchFamily="18" charset="0"/>
                <a:cs typeface="Times New Roman" panose="02020603050405020304" pitchFamily="18" charset="0"/>
              </a:rPr>
              <a:t>We advocate for a principled modelling approach. </a:t>
            </a:r>
          </a:p>
          <a:p>
            <a:pPr marL="742950" lvl="1" indent="-285750">
              <a:buFont typeface="Wingdings" pitchFamily="2" charset="2"/>
              <a:buChar char="Ø"/>
            </a:pPr>
            <a:endParaRPr lang="en-GB" dirty="0">
              <a:solidFill>
                <a:srgbClr val="006699"/>
              </a:solidFill>
              <a:latin typeface="Times New Roman" panose="02020603050405020304" pitchFamily="18" charset="0"/>
              <a:cs typeface="Times New Roman" panose="02020603050405020304" pitchFamily="18" charset="0"/>
            </a:endParaRPr>
          </a:p>
          <a:p>
            <a:endParaRPr lang="en-GB" dirty="0">
              <a:solidFill>
                <a:srgbClr val="006699"/>
              </a:solidFill>
              <a:latin typeface="Times New Roman" panose="02020603050405020304" pitchFamily="18" charset="0"/>
              <a:cs typeface="Times New Roman" panose="02020603050405020304" pitchFamily="18" charset="0"/>
            </a:endParaRPr>
          </a:p>
          <a:p>
            <a:pPr marL="285750" indent="-285750">
              <a:buFont typeface="Wingdings" pitchFamily="2" charset="2"/>
              <a:buChar char="Ø"/>
            </a:pPr>
            <a:endParaRPr lang="en-GB" dirty="0">
              <a:solidFill>
                <a:srgbClr val="006699"/>
              </a:solidFill>
              <a:latin typeface="Times New Roman" panose="02020603050405020304" pitchFamily="18" charset="0"/>
              <a:cs typeface="Times New Roman" panose="02020603050405020304" pitchFamily="18" charset="0"/>
            </a:endParaRPr>
          </a:p>
          <a:p>
            <a:endParaRPr lang="en-GB" dirty="0">
              <a:solidFill>
                <a:srgbClr val="006699"/>
              </a:solidFill>
              <a:latin typeface="Times New Roman" panose="02020603050405020304" pitchFamily="18" charset="0"/>
              <a:cs typeface="Times New Roman" panose="02020603050405020304" pitchFamily="18" charset="0"/>
            </a:endParaRPr>
          </a:p>
          <a:p>
            <a:pPr marL="285750" indent="-285750">
              <a:buFont typeface="Wingdings" pitchFamily="2" charset="2"/>
              <a:buChar char="Ø"/>
            </a:pPr>
            <a:endParaRPr lang="en-GB" dirty="0">
              <a:solidFill>
                <a:srgbClr val="006699"/>
              </a:solidFill>
              <a:latin typeface="Times New Roman" panose="02020603050405020304" pitchFamily="18" charset="0"/>
              <a:cs typeface="Times New Roman" panose="02020603050405020304" pitchFamily="18" charset="0"/>
            </a:endParaRPr>
          </a:p>
        </p:txBody>
      </p:sp>
      <p:pic>
        <p:nvPicPr>
          <p:cNvPr id="2" name="图片 1" descr="img_v2_3b4d54cf-2cce-4d3d-b52e-eddd298d12dg">
            <a:extLst>
              <a:ext uri="{FF2B5EF4-FFF2-40B4-BE49-F238E27FC236}">
                <a16:creationId xmlns:a16="http://schemas.microsoft.com/office/drawing/2014/main" id="{339E2FF6-1FDE-168B-F365-22FAAB662E5E}"/>
              </a:ext>
            </a:extLst>
          </p:cNvPr>
          <p:cNvPicPr>
            <a:picLocks noChangeAspect="1"/>
          </p:cNvPicPr>
          <p:nvPr>
            <p:custDataLst>
              <p:tags r:id="rId2"/>
            </p:custDataLst>
          </p:nvPr>
        </p:nvPicPr>
        <p:blipFill>
          <a:blip r:embed="rId4">
            <a:alphaModFix amt="37000"/>
          </a:blip>
          <a:stretch>
            <a:fillRect/>
          </a:stretch>
        </p:blipFill>
        <p:spPr>
          <a:xfrm>
            <a:off x="6804660" y="3651885"/>
            <a:ext cx="2852420" cy="1604645"/>
          </a:xfrm>
          <a:prstGeom prst="rect">
            <a:avLst/>
          </a:prstGeom>
          <a:noFill/>
          <a:ln w="9525">
            <a:noFill/>
          </a:ln>
        </p:spPr>
      </p:pic>
    </p:spTree>
    <p:extLst>
      <p:ext uri="{BB962C8B-B14F-4D97-AF65-F5344CB8AC3E}">
        <p14:creationId xmlns:p14="http://schemas.microsoft.com/office/powerpoint/2010/main" val="21455581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a:extLst>
              <a:ext uri="{FF2B5EF4-FFF2-40B4-BE49-F238E27FC236}">
                <a16:creationId xmlns:a16="http://schemas.microsoft.com/office/drawing/2014/main" id="{7CD27E4A-303E-CB41-2D63-11980FCD102A}"/>
              </a:ext>
            </a:extLst>
          </p:cNvPr>
          <p:cNvSpPr txBox="1"/>
          <p:nvPr>
            <p:custDataLst>
              <p:tags r:id="rId1"/>
            </p:custDataLst>
          </p:nvPr>
        </p:nvSpPr>
        <p:spPr>
          <a:xfrm>
            <a:off x="611560" y="325043"/>
            <a:ext cx="7222746" cy="523220"/>
          </a:xfrm>
          <a:prstGeom prst="rect">
            <a:avLst/>
          </a:prstGeom>
          <a:noFill/>
        </p:spPr>
        <p:txBody>
          <a:bodyPr wrap="square">
            <a:spAutoFit/>
          </a:bodyPr>
          <a:lstStyle/>
          <a:p>
            <a:pPr marR="0" defTabSz="914400">
              <a:buClrTx/>
              <a:buSzTx/>
              <a:buFontTx/>
              <a:buNone/>
              <a:defRPr/>
            </a:pPr>
            <a:r>
              <a:rPr lang="en-US" altLang="zh-CN" sz="2800" b="1" dirty="0">
                <a:solidFill>
                  <a:srgbClr val="006699"/>
                </a:solidFill>
                <a:latin typeface="Times New Roman" panose="02020603050405020304" pitchFamily="18" charset="0"/>
                <a:cs typeface="Times New Roman" panose="02020603050405020304" pitchFamily="18" charset="0"/>
                <a:sym typeface="+mn-ea"/>
              </a:rPr>
              <a:t>Limitations  </a:t>
            </a:r>
            <a:endParaRPr lang="en-US" altLang="zh-CN" sz="2800" b="1" dirty="0">
              <a:solidFill>
                <a:srgbClr val="006699"/>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D92D6232-0EC9-F575-14F5-6E72C4AA9EEE}"/>
              </a:ext>
            </a:extLst>
          </p:cNvPr>
          <p:cNvSpPr txBox="1"/>
          <p:nvPr/>
        </p:nvSpPr>
        <p:spPr>
          <a:xfrm>
            <a:off x="611560" y="1002089"/>
            <a:ext cx="7560840" cy="5632311"/>
          </a:xfrm>
          <a:prstGeom prst="rect">
            <a:avLst/>
          </a:prstGeom>
          <a:noFill/>
        </p:spPr>
        <p:txBody>
          <a:bodyPr wrap="square">
            <a:spAutoFit/>
          </a:bodyPr>
          <a:lstStyle/>
          <a:p>
            <a:pPr marL="285750" indent="-285750">
              <a:buFont typeface="Wingdings" pitchFamily="2" charset="2"/>
              <a:buChar char="q"/>
            </a:pPr>
            <a:r>
              <a:rPr lang="en-GB" dirty="0">
                <a:solidFill>
                  <a:srgbClr val="006699"/>
                </a:solidFill>
                <a:latin typeface="Times New Roman" panose="02020603050405020304" pitchFamily="18" charset="0"/>
                <a:cs typeface="Times New Roman" panose="02020603050405020304" pitchFamily="18" charset="0"/>
              </a:rPr>
              <a:t>The majority of our samples still consisted of individuals from what is commonly referred to as </a:t>
            </a:r>
            <a:r>
              <a:rPr lang="en-GB" b="1" dirty="0">
                <a:solidFill>
                  <a:srgbClr val="006699"/>
                </a:solidFill>
                <a:latin typeface="Times New Roman" panose="02020603050405020304" pitchFamily="18" charset="0"/>
                <a:cs typeface="Times New Roman" panose="02020603050405020304" pitchFamily="18" charset="0"/>
              </a:rPr>
              <a:t>“(W)EIRD” populations</a:t>
            </a:r>
            <a:r>
              <a:rPr lang="en-GB" dirty="0">
                <a:solidFill>
                  <a:srgbClr val="006699"/>
                </a:solidFill>
                <a:latin typeface="Times New Roman" panose="02020603050405020304" pitchFamily="18" charset="0"/>
                <a:cs typeface="Times New Roman" panose="02020603050405020304" pitchFamily="18" charset="0"/>
              </a:rPr>
              <a:t> (Rad et al., 2018; Yue et al., 2023). </a:t>
            </a:r>
          </a:p>
          <a:p>
            <a:pPr marL="742950" lvl="1" indent="-285750">
              <a:buFont typeface="Wingdings" pitchFamily="2" charset="2"/>
              <a:buChar char="ü"/>
            </a:pPr>
            <a:r>
              <a:rPr lang="en-GB" dirty="0">
                <a:solidFill>
                  <a:srgbClr val="0A999E"/>
                </a:solidFill>
                <a:latin typeface="Times New Roman" panose="02020603050405020304" pitchFamily="18" charset="0"/>
                <a:cs typeface="Times New Roman" panose="02020603050405020304" pitchFamily="18" charset="0"/>
              </a:rPr>
              <a:t>Necessary to include a more diverse sample to ensure greater generalizability of the paradigm. </a:t>
            </a:r>
          </a:p>
          <a:p>
            <a:pPr marL="285750" indent="-285750">
              <a:buFont typeface="Wingdings" pitchFamily="2" charset="2"/>
              <a:buChar char="q"/>
            </a:pPr>
            <a:r>
              <a:rPr lang="en-GB" dirty="0">
                <a:solidFill>
                  <a:srgbClr val="006699"/>
                </a:solidFill>
                <a:latin typeface="Times New Roman" panose="02020603050405020304" pitchFamily="18" charset="0"/>
                <a:cs typeface="Times New Roman" panose="02020603050405020304" pitchFamily="18" charset="0"/>
              </a:rPr>
              <a:t>The robustness and reliability of </a:t>
            </a:r>
            <a:r>
              <a:rPr lang="en-GB" b="1" dirty="0">
                <a:solidFill>
                  <a:srgbClr val="006699"/>
                </a:solidFill>
                <a:latin typeface="Times New Roman" panose="02020603050405020304" pitchFamily="18" charset="0"/>
                <a:cs typeface="Times New Roman" panose="02020603050405020304" pitchFamily="18" charset="0"/>
              </a:rPr>
              <a:t>different variants of SPMT </a:t>
            </a:r>
            <a:r>
              <a:rPr lang="en-GB" dirty="0">
                <a:solidFill>
                  <a:srgbClr val="006699"/>
                </a:solidFill>
                <a:latin typeface="Times New Roman" panose="02020603050405020304" pitchFamily="18" charset="0"/>
                <a:cs typeface="Times New Roman" panose="02020603050405020304" pitchFamily="18" charset="0"/>
              </a:rPr>
              <a:t>still need further investigation. </a:t>
            </a:r>
          </a:p>
          <a:p>
            <a:pPr marL="285750" indent="-285750">
              <a:buFont typeface="Wingdings" pitchFamily="2" charset="2"/>
              <a:buChar char="q"/>
            </a:pPr>
            <a:endParaRPr lang="en-GB" dirty="0">
              <a:solidFill>
                <a:srgbClr val="006699"/>
              </a:solidFill>
              <a:latin typeface="Times New Roman" panose="02020603050405020304" pitchFamily="18" charset="0"/>
              <a:cs typeface="Times New Roman" panose="02020603050405020304" pitchFamily="18" charset="0"/>
            </a:endParaRPr>
          </a:p>
          <a:p>
            <a:pPr marL="285750" indent="-285750">
              <a:buFont typeface="Wingdings" pitchFamily="2" charset="2"/>
              <a:buChar char="q"/>
            </a:pPr>
            <a:r>
              <a:rPr lang="en-GB" dirty="0">
                <a:solidFill>
                  <a:srgbClr val="006699"/>
                </a:solidFill>
                <a:latin typeface="Times New Roman" panose="02020603050405020304" pitchFamily="18" charset="0"/>
                <a:cs typeface="Times New Roman" panose="02020603050405020304" pitchFamily="18" charset="0"/>
              </a:rPr>
              <a:t>Only </a:t>
            </a:r>
            <a:r>
              <a:rPr lang="en-GB" b="1" dirty="0">
                <a:solidFill>
                  <a:srgbClr val="006699"/>
                </a:solidFill>
                <a:latin typeface="Times New Roman" panose="02020603050405020304" pitchFamily="18" charset="0"/>
                <a:cs typeface="Times New Roman" panose="02020603050405020304" pitchFamily="18" charset="0"/>
              </a:rPr>
              <a:t>one dataset had longitudinal data</a:t>
            </a:r>
            <a:r>
              <a:rPr lang="en-GB" dirty="0">
                <a:solidFill>
                  <a:srgbClr val="006699"/>
                </a:solidFill>
                <a:latin typeface="Times New Roman" panose="02020603050405020304" pitchFamily="18" charset="0"/>
                <a:cs typeface="Times New Roman" panose="02020603050405020304" pitchFamily="18" charset="0"/>
              </a:rPr>
              <a:t> available, which could potentially limit the representativeness of the ICC2 result.  </a:t>
            </a:r>
          </a:p>
          <a:p>
            <a:pPr marL="742950" lvl="1" indent="-285750">
              <a:buFont typeface="Wingdings" pitchFamily="2" charset="2"/>
              <a:buChar char="ü"/>
            </a:pPr>
            <a:r>
              <a:rPr lang="en-GB" dirty="0">
                <a:solidFill>
                  <a:srgbClr val="0A999E"/>
                </a:solidFill>
                <a:latin typeface="Times New Roman" panose="02020603050405020304" pitchFamily="18" charset="0"/>
                <a:cs typeface="Times New Roman" panose="02020603050405020304" pitchFamily="18" charset="0"/>
              </a:rPr>
              <a:t>Additional analysis of two datasets (</a:t>
            </a:r>
            <a:r>
              <a:rPr lang="en-US" altLang="zh-CN" dirty="0">
                <a:solidFill>
                  <a:srgbClr val="0A999E"/>
                </a:solidFill>
                <a:latin typeface="Times New Roman" panose="02020603050405020304" pitchFamily="18" charset="0"/>
                <a:cs typeface="Times New Roman" panose="02020603050405020304" pitchFamily="18" charset="0"/>
              </a:rPr>
              <a:t>in</a:t>
            </a:r>
            <a:r>
              <a:rPr lang="en-GB" dirty="0">
                <a:solidFill>
                  <a:srgbClr val="0A999E"/>
                </a:solidFill>
                <a:latin typeface="Times New Roman" panose="02020603050405020304" pitchFamily="18" charset="0"/>
                <a:cs typeface="Times New Roman" panose="02020603050405020304" pitchFamily="18" charset="0"/>
              </a:rPr>
              <a:t> supplementary) that with different design showed similar results</a:t>
            </a:r>
            <a:r>
              <a:rPr lang="en-US" dirty="0">
                <a:solidFill>
                  <a:srgbClr val="0A999E"/>
                </a:solidFill>
                <a:latin typeface="Times New Roman" panose="02020603050405020304" pitchFamily="18" charset="0"/>
                <a:cs typeface="Times New Roman" panose="02020603050405020304" pitchFamily="18" charset="0"/>
              </a:rPr>
              <a:t>.</a:t>
            </a:r>
            <a:endParaRPr lang="en-GB" dirty="0">
              <a:solidFill>
                <a:srgbClr val="0A999E"/>
              </a:solidFill>
              <a:latin typeface="Times New Roman" panose="02020603050405020304" pitchFamily="18" charset="0"/>
              <a:cs typeface="Times New Roman" panose="02020603050405020304" pitchFamily="18" charset="0"/>
            </a:endParaRPr>
          </a:p>
          <a:p>
            <a:pPr marL="285750" indent="-285750">
              <a:buFont typeface="Wingdings" pitchFamily="2" charset="2"/>
              <a:buChar char="q"/>
            </a:pPr>
            <a:endParaRPr lang="en-GB" dirty="0">
              <a:solidFill>
                <a:srgbClr val="006699"/>
              </a:solidFill>
              <a:latin typeface="Times New Roman" panose="02020603050405020304" pitchFamily="18" charset="0"/>
              <a:cs typeface="Times New Roman" panose="02020603050405020304" pitchFamily="18" charset="0"/>
            </a:endParaRPr>
          </a:p>
          <a:p>
            <a:pPr marL="285750" indent="-285750">
              <a:buFont typeface="Wingdings" pitchFamily="2" charset="2"/>
              <a:buChar char="q"/>
            </a:pPr>
            <a:endParaRPr lang="en-GB" dirty="0">
              <a:solidFill>
                <a:srgbClr val="006699"/>
              </a:solidFill>
              <a:latin typeface="Times New Roman" panose="02020603050405020304" pitchFamily="18" charset="0"/>
              <a:cs typeface="Times New Roman" panose="02020603050405020304" pitchFamily="18" charset="0"/>
            </a:endParaRPr>
          </a:p>
          <a:p>
            <a:pPr marL="285750" indent="-285750">
              <a:buFont typeface="Wingdings" pitchFamily="2" charset="2"/>
              <a:buChar char="q"/>
            </a:pPr>
            <a:endParaRPr lang="en-GB" dirty="0">
              <a:solidFill>
                <a:srgbClr val="006699"/>
              </a:solidFill>
              <a:latin typeface="Times New Roman" panose="02020603050405020304" pitchFamily="18" charset="0"/>
              <a:cs typeface="Times New Roman" panose="02020603050405020304" pitchFamily="18" charset="0"/>
            </a:endParaRPr>
          </a:p>
          <a:p>
            <a:pPr lvl="1"/>
            <a:endParaRPr lang="en-GB" dirty="0">
              <a:solidFill>
                <a:srgbClr val="006699"/>
              </a:solidFill>
              <a:latin typeface="Times New Roman" panose="02020603050405020304" pitchFamily="18" charset="0"/>
              <a:cs typeface="Times New Roman" panose="02020603050405020304" pitchFamily="18" charset="0"/>
            </a:endParaRPr>
          </a:p>
          <a:p>
            <a:endParaRPr lang="en-GB" dirty="0">
              <a:solidFill>
                <a:srgbClr val="006699"/>
              </a:solidFill>
              <a:latin typeface="Times New Roman" panose="02020603050405020304" pitchFamily="18" charset="0"/>
              <a:cs typeface="Times New Roman" panose="02020603050405020304" pitchFamily="18" charset="0"/>
            </a:endParaRPr>
          </a:p>
          <a:p>
            <a:pPr marL="285750" indent="-285750">
              <a:buFont typeface="Wingdings" pitchFamily="2" charset="2"/>
              <a:buChar char="Ø"/>
            </a:pPr>
            <a:endParaRPr lang="en-GB" dirty="0">
              <a:solidFill>
                <a:srgbClr val="006699"/>
              </a:solidFill>
              <a:latin typeface="Times New Roman" panose="02020603050405020304" pitchFamily="18" charset="0"/>
              <a:cs typeface="Times New Roman" panose="02020603050405020304" pitchFamily="18" charset="0"/>
            </a:endParaRPr>
          </a:p>
          <a:p>
            <a:endParaRPr lang="en-GB" dirty="0">
              <a:solidFill>
                <a:srgbClr val="006699"/>
              </a:solidFill>
              <a:latin typeface="Times New Roman" panose="02020603050405020304" pitchFamily="18" charset="0"/>
              <a:cs typeface="Times New Roman" panose="02020603050405020304" pitchFamily="18" charset="0"/>
            </a:endParaRPr>
          </a:p>
          <a:p>
            <a:pPr marL="285750" indent="-285750">
              <a:buFont typeface="Wingdings" pitchFamily="2" charset="2"/>
              <a:buChar char="Ø"/>
            </a:pPr>
            <a:endParaRPr lang="en-GB" dirty="0">
              <a:solidFill>
                <a:srgbClr val="006699"/>
              </a:solidFill>
              <a:latin typeface="Times New Roman" panose="02020603050405020304" pitchFamily="18" charset="0"/>
              <a:cs typeface="Times New Roman" panose="02020603050405020304" pitchFamily="18" charset="0"/>
            </a:endParaRPr>
          </a:p>
        </p:txBody>
      </p:sp>
      <p:pic>
        <p:nvPicPr>
          <p:cNvPr id="2" name="图片 1" descr="img_v2_3b4d54cf-2cce-4d3d-b52e-eddd298d12dg">
            <a:extLst>
              <a:ext uri="{FF2B5EF4-FFF2-40B4-BE49-F238E27FC236}">
                <a16:creationId xmlns:a16="http://schemas.microsoft.com/office/drawing/2014/main" id="{713C223E-CFFE-A96A-708B-C602EC880E8B}"/>
              </a:ext>
            </a:extLst>
          </p:cNvPr>
          <p:cNvPicPr>
            <a:picLocks noChangeAspect="1"/>
          </p:cNvPicPr>
          <p:nvPr>
            <p:custDataLst>
              <p:tags r:id="rId2"/>
            </p:custDataLst>
          </p:nvPr>
        </p:nvPicPr>
        <p:blipFill>
          <a:blip r:embed="rId4">
            <a:alphaModFix amt="37000"/>
          </a:blip>
          <a:stretch>
            <a:fillRect/>
          </a:stretch>
        </p:blipFill>
        <p:spPr>
          <a:xfrm>
            <a:off x="6804660" y="3651885"/>
            <a:ext cx="2852420" cy="1604645"/>
          </a:xfrm>
          <a:prstGeom prst="rect">
            <a:avLst/>
          </a:prstGeom>
          <a:noFill/>
          <a:ln w="9525">
            <a:noFill/>
          </a:ln>
        </p:spPr>
      </p:pic>
    </p:spTree>
    <p:extLst>
      <p:ext uri="{BB962C8B-B14F-4D97-AF65-F5344CB8AC3E}">
        <p14:creationId xmlns:p14="http://schemas.microsoft.com/office/powerpoint/2010/main" val="41440612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图片 1" descr="img_v2_3b4d54cf-2cce-4d3d-b52e-eddd298d12dg"/>
          <p:cNvPicPr>
            <a:picLocks noChangeAspect="1"/>
          </p:cNvPicPr>
          <p:nvPr/>
        </p:nvPicPr>
        <p:blipFill>
          <a:blip r:embed="rId4"/>
          <a:stretch>
            <a:fillRect/>
          </a:stretch>
        </p:blipFill>
        <p:spPr>
          <a:xfrm>
            <a:off x="-972616" y="-313603"/>
            <a:ext cx="3821173" cy="2148978"/>
          </a:xfrm>
          <a:prstGeom prst="rect">
            <a:avLst/>
          </a:prstGeom>
          <a:noFill/>
          <a:ln w="9525">
            <a:noFill/>
          </a:ln>
        </p:spPr>
      </p:pic>
      <p:sp>
        <p:nvSpPr>
          <p:cNvPr id="4102" name="Rectangle 1"/>
          <p:cNvSpPr/>
          <p:nvPr/>
        </p:nvSpPr>
        <p:spPr>
          <a:xfrm>
            <a:off x="0" y="0"/>
            <a:ext cx="9144000" cy="0"/>
          </a:xfrm>
          <a:prstGeom prst="rect">
            <a:avLst/>
          </a:prstGeom>
          <a:solidFill>
            <a:srgbClr val="FFFFFF"/>
          </a:solidFill>
          <a:ln w="9525">
            <a:noFill/>
          </a:ln>
        </p:spPr>
        <p:txBody>
          <a:bodyPr wrap="none" lIns="0" tIns="0" rIns="0" bIns="0" anchor="ctr" anchorCtr="0">
            <a:spAutoFit/>
          </a:bodyPr>
          <a:lstStyle/>
          <a:p>
            <a:endParaRPr lang="zh-CN" altLang="zh-CN" sz="1200" dirty="0">
              <a:solidFill>
                <a:srgbClr val="5B616B"/>
              </a:solidFill>
              <a:latin typeface="Arial" panose="020B0604020202020204" pitchFamily="34" charset="0"/>
            </a:endParaRPr>
          </a:p>
          <a:p>
            <a:pPr>
              <a:buChar char="•"/>
            </a:pPr>
            <a:r>
              <a:rPr lang="zh-CN" altLang="zh-CN" sz="1200" dirty="0">
                <a:solidFill>
                  <a:srgbClr val="0071BC"/>
                </a:solidFill>
                <a:latin typeface="Arial" panose="020B0604020202020204" pitchFamily="34" charset="0"/>
              </a:rPr>
              <a:t>. </a:t>
            </a:r>
            <a:r>
              <a:rPr lang="zh-CN" altLang="zh-CN" sz="600" dirty="0">
                <a:latin typeface="Arial" panose="020B0604020202020204" pitchFamily="34" charset="0"/>
              </a:rPr>
              <a:t> </a:t>
            </a:r>
            <a:endParaRPr lang="zh-CN" altLang="zh-CN" dirty="0">
              <a:latin typeface="Arial" panose="020B0604020202020204" pitchFamily="34" charset="0"/>
            </a:endParaRPr>
          </a:p>
        </p:txBody>
      </p:sp>
      <p:sp>
        <p:nvSpPr>
          <p:cNvPr id="4103" name="Rectangle 2"/>
          <p:cNvSpPr/>
          <p:nvPr/>
        </p:nvSpPr>
        <p:spPr>
          <a:xfrm>
            <a:off x="152400" y="152400"/>
            <a:ext cx="9144000" cy="0"/>
          </a:xfrm>
          <a:prstGeom prst="rect">
            <a:avLst/>
          </a:prstGeom>
          <a:solidFill>
            <a:srgbClr val="FFFFFF"/>
          </a:solidFill>
          <a:ln w="9525">
            <a:noFill/>
          </a:ln>
        </p:spPr>
        <p:txBody>
          <a:bodyPr wrap="none" lIns="0" tIns="0" rIns="0" bIns="0" anchor="ctr" anchorCtr="0">
            <a:spAutoFit/>
          </a:bodyPr>
          <a:lstStyle/>
          <a:p>
            <a:endParaRPr lang="zh-CN" altLang="zh-CN" sz="1200" dirty="0">
              <a:solidFill>
                <a:srgbClr val="5B616B"/>
              </a:solidFill>
              <a:latin typeface="Arial" panose="020B0604020202020204" pitchFamily="34" charset="0"/>
            </a:endParaRPr>
          </a:p>
          <a:p>
            <a:pPr>
              <a:buChar char="•"/>
            </a:pPr>
            <a:r>
              <a:rPr lang="zh-CN" altLang="zh-CN" sz="1200" dirty="0">
                <a:solidFill>
                  <a:srgbClr val="0071BC"/>
                </a:solidFill>
                <a:latin typeface="Arial" panose="020B0604020202020204" pitchFamily="34" charset="0"/>
              </a:rPr>
              <a:t>. </a:t>
            </a:r>
            <a:r>
              <a:rPr lang="zh-CN" altLang="zh-CN" sz="600" dirty="0">
                <a:latin typeface="Arial" panose="020B0604020202020204" pitchFamily="34" charset="0"/>
              </a:rPr>
              <a:t> </a:t>
            </a:r>
            <a:endParaRPr lang="zh-CN" altLang="zh-CN" dirty="0">
              <a:latin typeface="Arial" panose="020B0604020202020204" pitchFamily="34" charset="0"/>
            </a:endParaRPr>
          </a:p>
        </p:txBody>
      </p:sp>
      <p:sp>
        <p:nvSpPr>
          <p:cNvPr id="4104" name="Rectangle 3"/>
          <p:cNvSpPr/>
          <p:nvPr/>
        </p:nvSpPr>
        <p:spPr>
          <a:xfrm>
            <a:off x="304800" y="304800"/>
            <a:ext cx="9144000" cy="0"/>
          </a:xfrm>
          <a:prstGeom prst="rect">
            <a:avLst/>
          </a:prstGeom>
          <a:solidFill>
            <a:srgbClr val="FFFFFF"/>
          </a:solidFill>
          <a:ln w="9525">
            <a:noFill/>
          </a:ln>
        </p:spPr>
        <p:txBody>
          <a:bodyPr wrap="none" lIns="0" tIns="0" rIns="0" bIns="0" anchor="ctr" anchorCtr="0">
            <a:spAutoFit/>
          </a:bodyPr>
          <a:lstStyle/>
          <a:p>
            <a:endParaRPr lang="zh-CN" altLang="zh-CN" sz="1200" dirty="0">
              <a:solidFill>
                <a:srgbClr val="5B616B"/>
              </a:solidFill>
              <a:latin typeface="Arial" panose="020B0604020202020204" pitchFamily="34" charset="0"/>
            </a:endParaRPr>
          </a:p>
          <a:p>
            <a:pPr>
              <a:buChar char="•"/>
            </a:pPr>
            <a:r>
              <a:rPr lang="zh-CN" altLang="zh-CN" sz="1200" dirty="0">
                <a:solidFill>
                  <a:srgbClr val="0071BC"/>
                </a:solidFill>
                <a:latin typeface="Arial" panose="020B0604020202020204" pitchFamily="34" charset="0"/>
              </a:rPr>
              <a:t>. </a:t>
            </a:r>
            <a:r>
              <a:rPr lang="zh-CN" altLang="zh-CN" sz="600" dirty="0">
                <a:latin typeface="Arial" panose="020B0604020202020204" pitchFamily="34" charset="0"/>
              </a:rPr>
              <a:t> </a:t>
            </a:r>
            <a:endParaRPr lang="zh-CN" altLang="zh-CN" dirty="0">
              <a:latin typeface="Arial" panose="020B0604020202020204" pitchFamily="34" charset="0"/>
            </a:endParaRPr>
          </a:p>
        </p:txBody>
      </p:sp>
      <p:sp>
        <p:nvSpPr>
          <p:cNvPr id="3" name="文本框 3">
            <a:extLst>
              <a:ext uri="{FF2B5EF4-FFF2-40B4-BE49-F238E27FC236}">
                <a16:creationId xmlns:a16="http://schemas.microsoft.com/office/drawing/2014/main" id="{F431AF2D-8292-3F61-350E-6305F5C488DA}"/>
              </a:ext>
            </a:extLst>
          </p:cNvPr>
          <p:cNvSpPr txBox="1"/>
          <p:nvPr/>
        </p:nvSpPr>
        <p:spPr>
          <a:xfrm>
            <a:off x="1638300" y="1856698"/>
            <a:ext cx="6172200" cy="1077218"/>
          </a:xfrm>
          <a:prstGeom prst="rect">
            <a:avLst/>
          </a:prstGeom>
          <a:noFill/>
        </p:spPr>
        <p:txBody>
          <a:bodyPr wrap="square">
            <a:spAutoFit/>
          </a:bodyPr>
          <a:lstStyle/>
          <a:p>
            <a:pPr algn="ctr"/>
            <a:r>
              <a:rPr lang="en-US" altLang="zh-CN" sz="3200" b="1" dirty="0">
                <a:solidFill>
                  <a:srgbClr val="006699"/>
                </a:solidFill>
                <a:latin typeface="Times New Roman" panose="02020603050405020304" pitchFamily="18" charset="0"/>
                <a:cs typeface="Times New Roman" panose="02020603050405020304" pitchFamily="18" charset="0"/>
              </a:rPr>
              <a:t>Thanks for Attention</a:t>
            </a:r>
            <a:r>
              <a:rPr lang="zh-CN" altLang="en-US" sz="3200" b="1" dirty="0">
                <a:solidFill>
                  <a:srgbClr val="006699"/>
                </a:solidFill>
                <a:latin typeface="Times New Roman" panose="02020603050405020304" pitchFamily="18" charset="0"/>
                <a:cs typeface="Times New Roman" panose="02020603050405020304" pitchFamily="18" charset="0"/>
              </a:rPr>
              <a:t>！</a:t>
            </a:r>
            <a:endParaRPr lang="en-US" altLang="zh-CN" sz="3200" b="1" dirty="0">
              <a:solidFill>
                <a:srgbClr val="006699"/>
              </a:solidFill>
              <a:latin typeface="Times New Roman" panose="02020603050405020304" pitchFamily="18" charset="0"/>
              <a:cs typeface="Times New Roman" panose="02020603050405020304" pitchFamily="18" charset="0"/>
            </a:endParaRPr>
          </a:p>
          <a:p>
            <a:pPr algn="ctr"/>
            <a:r>
              <a:rPr lang="en-US" altLang="zh-CN" sz="3200" b="1" dirty="0">
                <a:solidFill>
                  <a:srgbClr val="006699"/>
                </a:solidFill>
                <a:latin typeface="Times New Roman" panose="02020603050405020304" pitchFamily="18" charset="0"/>
                <a:cs typeface="Times New Roman" panose="02020603050405020304" pitchFamily="18" charset="0"/>
              </a:rPr>
              <a:t>Any Questions?</a:t>
            </a:r>
            <a:endParaRPr lang="zh-CN" altLang="en-US" sz="3200" b="1" dirty="0">
              <a:solidFill>
                <a:srgbClr val="006699"/>
              </a:solidFill>
              <a:latin typeface="Times New Roman" panose="02020603050405020304" pitchFamily="18" charset="0"/>
              <a:cs typeface="Times New Roman" panose="02020603050405020304" pitchFamily="18" charset="0"/>
            </a:endParaRPr>
          </a:p>
        </p:txBody>
      </p:sp>
      <p:grpSp>
        <p:nvGrpSpPr>
          <p:cNvPr id="9" name="Group 8">
            <a:extLst>
              <a:ext uri="{FF2B5EF4-FFF2-40B4-BE49-F238E27FC236}">
                <a16:creationId xmlns:a16="http://schemas.microsoft.com/office/drawing/2014/main" id="{A16C82C8-D7F2-C5D3-2680-8348F02D85B2}"/>
              </a:ext>
            </a:extLst>
          </p:cNvPr>
          <p:cNvGrpSpPr/>
          <p:nvPr/>
        </p:nvGrpSpPr>
        <p:grpSpPr>
          <a:xfrm>
            <a:off x="827584" y="4083918"/>
            <a:ext cx="7200800" cy="724293"/>
            <a:chOff x="827584" y="4299942"/>
            <a:chExt cx="7200800" cy="724293"/>
          </a:xfrm>
        </p:grpSpPr>
        <p:pic>
          <p:nvPicPr>
            <p:cNvPr id="4098" name="图片 3"/>
            <p:cNvPicPr>
              <a:picLocks noChangeAspect="1"/>
            </p:cNvPicPr>
            <p:nvPr/>
          </p:nvPicPr>
          <p:blipFill>
            <a:blip r:embed="rId5">
              <a:clrChange>
                <a:clrFrom>
                  <a:srgbClr val="FFFFFF"/>
                </a:clrFrom>
                <a:clrTo>
                  <a:srgbClr val="FFFFFF">
                    <a:alpha val="0"/>
                  </a:srgbClr>
                </a:clrTo>
              </a:clrChange>
            </a:blip>
            <a:stretch>
              <a:fillRect/>
            </a:stretch>
          </p:blipFill>
          <p:spPr>
            <a:xfrm>
              <a:off x="827584" y="4493607"/>
              <a:ext cx="2264151" cy="526415"/>
            </a:xfrm>
            <a:prstGeom prst="rect">
              <a:avLst/>
            </a:prstGeom>
            <a:noFill/>
            <a:ln w="9525">
              <a:noFill/>
            </a:ln>
          </p:spPr>
        </p:pic>
        <p:pic>
          <p:nvPicPr>
            <p:cNvPr id="4" name="Picture 3">
              <a:extLst>
                <a:ext uri="{FF2B5EF4-FFF2-40B4-BE49-F238E27FC236}">
                  <a16:creationId xmlns:a16="http://schemas.microsoft.com/office/drawing/2014/main" id="{B6AE8189-27F1-D3C6-5C32-9E08424B7C24}"/>
                </a:ext>
              </a:extLst>
            </p:cNvPr>
            <p:cNvPicPr>
              <a:picLocks noChangeAspect="1"/>
            </p:cNvPicPr>
            <p:nvPr/>
          </p:nvPicPr>
          <p:blipFill rotWithShape="1">
            <a:blip r:embed="rId6"/>
            <a:srcRect l="-1" r="3303" b="21365"/>
            <a:stretch/>
          </p:blipFill>
          <p:spPr>
            <a:xfrm>
              <a:off x="6444208" y="4299942"/>
              <a:ext cx="1584176" cy="724293"/>
            </a:xfrm>
            <a:prstGeom prst="rect">
              <a:avLst/>
            </a:prstGeom>
          </p:spPr>
        </p:pic>
        <p:pic>
          <p:nvPicPr>
            <p:cNvPr id="6" name="Picture 5">
              <a:extLst>
                <a:ext uri="{FF2B5EF4-FFF2-40B4-BE49-F238E27FC236}">
                  <a16:creationId xmlns:a16="http://schemas.microsoft.com/office/drawing/2014/main" id="{8692F5DC-75EF-2B50-82B0-A48B437B00C2}"/>
                </a:ext>
              </a:extLst>
            </p:cNvPr>
            <p:cNvPicPr>
              <a:picLocks noChangeAspect="1"/>
            </p:cNvPicPr>
            <p:nvPr/>
          </p:nvPicPr>
          <p:blipFill>
            <a:blip r:embed="rId7"/>
            <a:stretch>
              <a:fillRect/>
            </a:stretch>
          </p:blipFill>
          <p:spPr>
            <a:xfrm>
              <a:off x="3347864" y="4559953"/>
              <a:ext cx="2890599" cy="415316"/>
            </a:xfrm>
            <a:prstGeom prst="rect">
              <a:avLst/>
            </a:prstGeom>
          </p:spPr>
        </p:pic>
        <p:sp>
          <p:nvSpPr>
            <p:cNvPr id="8" name="TextBox 7">
              <a:extLst>
                <a:ext uri="{FF2B5EF4-FFF2-40B4-BE49-F238E27FC236}">
                  <a16:creationId xmlns:a16="http://schemas.microsoft.com/office/drawing/2014/main" id="{C44148E4-8531-FB15-8A7C-1B899A7412A6}"/>
                </a:ext>
              </a:extLst>
            </p:cNvPr>
            <p:cNvSpPr txBox="1"/>
            <p:nvPr/>
          </p:nvSpPr>
          <p:spPr>
            <a:xfrm>
              <a:off x="2954882" y="4469368"/>
              <a:ext cx="392982" cy="369332"/>
            </a:xfrm>
            <a:prstGeom prst="rect">
              <a:avLst/>
            </a:prstGeom>
            <a:noFill/>
          </p:spPr>
          <p:txBody>
            <a:bodyPr wrap="square">
              <a:spAutoFit/>
            </a:bodyPr>
            <a:lstStyle/>
            <a:p>
              <a:r>
                <a:rPr lang="en-US" altLang="zh-CN" sz="1800" dirty="0">
                  <a:solidFill>
                    <a:srgbClr val="0A999E"/>
                  </a:solidFill>
                  <a:latin typeface="Times New Roman" panose="02020603050405020304" pitchFamily="18" charset="0"/>
                  <a:cs typeface="Times New Roman" panose="02020603050405020304" pitchFamily="18" charset="0"/>
                </a:rPr>
                <a:t>*</a:t>
              </a:r>
              <a:endParaRPr lang="en-CN" dirty="0"/>
            </a:p>
          </p:txBody>
        </p:sp>
      </p:grpSp>
    </p:spTree>
    <p:custDataLst>
      <p:tags r:id="rId1"/>
    </p:custDataLst>
    <p:extLst>
      <p:ext uri="{BB962C8B-B14F-4D97-AF65-F5344CB8AC3E}">
        <p14:creationId xmlns:p14="http://schemas.microsoft.com/office/powerpoint/2010/main" val="912837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395536" y="195486"/>
            <a:ext cx="5639685" cy="1077218"/>
          </a:xfrm>
          <a:prstGeom prst="rect">
            <a:avLst/>
          </a:prstGeom>
          <a:noFill/>
        </p:spPr>
        <p:txBody>
          <a:bodyPr wrap="none">
            <a:spAutoFit/>
          </a:bodyPr>
          <a:lstStyle/>
          <a:p>
            <a:pPr>
              <a:defRPr/>
            </a:pPr>
            <a:r>
              <a:rPr lang="en-US" altLang="zh-CN" sz="2800" b="1" dirty="0">
                <a:solidFill>
                  <a:srgbClr val="006699"/>
                </a:solidFill>
                <a:latin typeface="Times New Roman" panose="02020603050405020304" pitchFamily="18" charset="0"/>
                <a:cs typeface="Times New Roman" panose="02020603050405020304" pitchFamily="18" charset="0"/>
                <a:sym typeface="+mn-ea"/>
              </a:rPr>
              <a:t>The </a:t>
            </a:r>
            <a:r>
              <a:rPr lang="en-US" altLang="zh-CN" sz="2800" b="1" dirty="0">
                <a:solidFill>
                  <a:srgbClr val="006699"/>
                </a:solidFill>
                <a:latin typeface="Times New Roman" panose="02020603050405020304" pitchFamily="18" charset="0"/>
                <a:cs typeface="Times New Roman" panose="02020603050405020304" pitchFamily="18" charset="0"/>
              </a:rPr>
              <a:t>Self-Prioritization Effect (SPE)</a:t>
            </a:r>
          </a:p>
          <a:p>
            <a:pPr marR="0" defTabSz="914400">
              <a:buClrTx/>
              <a:buSzTx/>
              <a:buFontTx/>
              <a:buNone/>
              <a:defRPr/>
            </a:pPr>
            <a:endParaRPr kumimoji="0" lang="en-US" altLang="zh-CN" sz="3600" b="1" kern="1200" cap="none" spc="0" normalizeH="0" baseline="0" noProof="0" dirty="0">
              <a:solidFill>
                <a:srgbClr val="006699"/>
              </a:solidFill>
              <a:latin typeface="方正粗黑宋简体" panose="02000000000000000000" pitchFamily="2" charset="-122"/>
              <a:ea typeface="方正粗黑宋简体" panose="02000000000000000000" pitchFamily="2" charset="-122"/>
              <a:cs typeface="+mn-cs"/>
            </a:endParaRPr>
          </a:p>
        </p:txBody>
      </p:sp>
      <p:pic>
        <p:nvPicPr>
          <p:cNvPr id="4101" name="图片 1" descr="img_v2_3b4d54cf-2cce-4d3d-b52e-eddd298d12dg"/>
          <p:cNvPicPr>
            <a:picLocks noChangeAspect="1"/>
          </p:cNvPicPr>
          <p:nvPr>
            <p:custDataLst>
              <p:tags r:id="rId2"/>
            </p:custDataLst>
          </p:nvPr>
        </p:nvPicPr>
        <p:blipFill>
          <a:blip r:embed="rId5">
            <a:alphaModFix amt="37000"/>
          </a:blip>
          <a:stretch>
            <a:fillRect/>
          </a:stretch>
        </p:blipFill>
        <p:spPr>
          <a:xfrm>
            <a:off x="6804660" y="3651885"/>
            <a:ext cx="2852420" cy="1604645"/>
          </a:xfrm>
          <a:prstGeom prst="rect">
            <a:avLst/>
          </a:prstGeom>
          <a:noFill/>
          <a:ln w="9525">
            <a:noFill/>
          </a:ln>
        </p:spPr>
      </p:pic>
      <p:sp>
        <p:nvSpPr>
          <p:cNvPr id="4" name="TextBox 3">
            <a:extLst>
              <a:ext uri="{FF2B5EF4-FFF2-40B4-BE49-F238E27FC236}">
                <a16:creationId xmlns:a16="http://schemas.microsoft.com/office/drawing/2014/main" id="{8D4BF719-1F7B-CA44-E285-FD127DA823FF}"/>
              </a:ext>
            </a:extLst>
          </p:cNvPr>
          <p:cNvSpPr txBox="1"/>
          <p:nvPr/>
        </p:nvSpPr>
        <p:spPr>
          <a:xfrm>
            <a:off x="654460" y="843558"/>
            <a:ext cx="7488832" cy="4524315"/>
          </a:xfrm>
          <a:prstGeom prst="rect">
            <a:avLst/>
          </a:prstGeom>
          <a:noFill/>
        </p:spPr>
        <p:txBody>
          <a:bodyPr wrap="square" rtlCol="0">
            <a:spAutoFit/>
          </a:bodyPr>
          <a:lstStyle/>
          <a:p>
            <a:pPr marL="285750" indent="-285750">
              <a:buFont typeface="Wingdings" pitchFamily="2" charset="2"/>
              <a:buChar char="q"/>
            </a:pPr>
            <a:r>
              <a:rPr lang="en-US" altLang="zh-CN" dirty="0">
                <a:solidFill>
                  <a:srgbClr val="006699"/>
                </a:solidFill>
                <a:latin typeface="Times" pitchFamily="2" charset="0"/>
              </a:rPr>
              <a:t>A memory advantage in recalling information encoded with self-relevance compared with those encoded with non-self relevance. </a:t>
            </a:r>
          </a:p>
          <a:p>
            <a:pPr marL="285750" indent="-285750">
              <a:buFont typeface="Wingdings" pitchFamily="2" charset="2"/>
              <a:buChar char="q"/>
            </a:pPr>
            <a:endParaRPr lang="en-US" altLang="zh-CN" dirty="0">
              <a:solidFill>
                <a:srgbClr val="006699"/>
              </a:solidFill>
              <a:latin typeface="Times" pitchFamily="2" charset="0"/>
            </a:endParaRPr>
          </a:p>
          <a:p>
            <a:pPr marL="285750" indent="-285750">
              <a:buFont typeface="Wingdings" pitchFamily="2" charset="2"/>
              <a:buChar char="q"/>
            </a:pPr>
            <a:endParaRPr lang="en-US" altLang="zh-CN" dirty="0">
              <a:solidFill>
                <a:srgbClr val="006699"/>
              </a:solidFill>
              <a:latin typeface="Times" pitchFamily="2" charset="0"/>
            </a:endParaRPr>
          </a:p>
          <a:p>
            <a:pPr marL="285750" indent="-285750">
              <a:buFont typeface="Wingdings" pitchFamily="2" charset="2"/>
              <a:buChar char="q"/>
            </a:pPr>
            <a:endParaRPr lang="en-US" altLang="zh-CN" dirty="0">
              <a:solidFill>
                <a:srgbClr val="006699"/>
              </a:solidFill>
              <a:latin typeface="Times" pitchFamily="2" charset="0"/>
            </a:endParaRPr>
          </a:p>
          <a:p>
            <a:pPr marL="285750" indent="-285750">
              <a:buFont typeface="Wingdings" pitchFamily="2" charset="2"/>
              <a:buChar char="q"/>
            </a:pPr>
            <a:endParaRPr lang="en-US" altLang="zh-CN" dirty="0">
              <a:solidFill>
                <a:srgbClr val="006699"/>
              </a:solidFill>
              <a:latin typeface="Times" pitchFamily="2" charset="0"/>
            </a:endParaRPr>
          </a:p>
          <a:p>
            <a:pPr marL="285750" indent="-285750">
              <a:buFont typeface="Wingdings" pitchFamily="2" charset="2"/>
              <a:buChar char="q"/>
            </a:pPr>
            <a:endParaRPr lang="en-US" altLang="zh-CN" dirty="0">
              <a:solidFill>
                <a:srgbClr val="006699"/>
              </a:solidFill>
              <a:latin typeface="Times" pitchFamily="2" charset="0"/>
            </a:endParaRPr>
          </a:p>
          <a:p>
            <a:pPr marL="285750" indent="-285750">
              <a:buFont typeface="Wingdings" pitchFamily="2" charset="2"/>
              <a:buChar char="q"/>
            </a:pPr>
            <a:endParaRPr lang="en-US" altLang="zh-CN" dirty="0">
              <a:solidFill>
                <a:srgbClr val="006699"/>
              </a:solidFill>
              <a:latin typeface="Times" pitchFamily="2" charset="0"/>
            </a:endParaRPr>
          </a:p>
          <a:p>
            <a:endParaRPr lang="en-US" altLang="zh-CN" dirty="0">
              <a:solidFill>
                <a:srgbClr val="006699"/>
              </a:solidFill>
              <a:latin typeface="Times" pitchFamily="2" charset="0"/>
            </a:endParaRPr>
          </a:p>
          <a:p>
            <a:endParaRPr lang="en-US" altLang="zh-CN" dirty="0">
              <a:solidFill>
                <a:srgbClr val="006699"/>
              </a:solidFill>
              <a:latin typeface="Times" pitchFamily="2" charset="0"/>
            </a:endParaRPr>
          </a:p>
          <a:p>
            <a:pPr marL="285750" indent="-285750">
              <a:buFont typeface="Wingdings" pitchFamily="2" charset="2"/>
              <a:buChar char="q"/>
            </a:pPr>
            <a:endParaRPr lang="en-US" altLang="zh-CN" dirty="0">
              <a:solidFill>
                <a:srgbClr val="006699"/>
              </a:solidFill>
              <a:latin typeface="Times" pitchFamily="2" charset="0"/>
            </a:endParaRPr>
          </a:p>
          <a:p>
            <a:pPr marL="285750" indent="-285750">
              <a:buFont typeface="Wingdings" pitchFamily="2" charset="2"/>
              <a:buChar char="q"/>
            </a:pPr>
            <a:r>
              <a:rPr lang="en-GB" dirty="0">
                <a:solidFill>
                  <a:srgbClr val="006699"/>
                </a:solidFill>
                <a:latin typeface="Times" pitchFamily="2" charset="0"/>
              </a:rPr>
              <a:t>Despite SPE is often argued to be a self-specific effect, it has been challenging to be disassociated from familiarity effect. </a:t>
            </a:r>
          </a:p>
          <a:p>
            <a:pPr marL="285750" indent="-285750">
              <a:buFont typeface="Wingdings" pitchFamily="2" charset="2"/>
              <a:buChar char="q"/>
            </a:pPr>
            <a:endParaRPr lang="en-US" altLang="zh-CN" sz="1800" dirty="0">
              <a:solidFill>
                <a:srgbClr val="0CA09D"/>
              </a:solidFill>
              <a:latin typeface="Times New Roman" panose="02020603050405020304" pitchFamily="18" charset="0"/>
              <a:cs typeface="Times New Roman" panose="02020603050405020304" pitchFamily="18" charset="0"/>
            </a:endParaRPr>
          </a:p>
          <a:p>
            <a:pPr marL="285750" indent="-285750">
              <a:buFont typeface="Wingdings" pitchFamily="2" charset="2"/>
              <a:buChar char="q"/>
            </a:pPr>
            <a:endParaRPr lang="en-US" dirty="0">
              <a:solidFill>
                <a:srgbClr val="0CA09D"/>
              </a:solidFill>
              <a:latin typeface="Times New Roman" panose="02020603050405020304" pitchFamily="18" charset="0"/>
              <a:cs typeface="Times New Roman" panose="02020603050405020304" pitchFamily="18" charset="0"/>
            </a:endParaRPr>
          </a:p>
          <a:p>
            <a:pPr marL="285750" indent="-285750">
              <a:buFont typeface="Wingdings" pitchFamily="2" charset="2"/>
              <a:buChar char="q"/>
            </a:pPr>
            <a:endParaRPr lang="en-CN" dirty="0"/>
          </a:p>
        </p:txBody>
      </p:sp>
      <p:pic>
        <p:nvPicPr>
          <p:cNvPr id="5" name="Picture 4" descr="DSRP and the Cocktail Party Effect">
            <a:extLst>
              <a:ext uri="{FF2B5EF4-FFF2-40B4-BE49-F238E27FC236}">
                <a16:creationId xmlns:a16="http://schemas.microsoft.com/office/drawing/2014/main" id="{AC1EFE72-DBF4-C540-B64A-DF9138E00A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9845" y="1851670"/>
            <a:ext cx="3139744" cy="167142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3C30DAC-1591-EE96-8C40-8BFD3C6EB6F2}"/>
              </a:ext>
            </a:extLst>
          </p:cNvPr>
          <p:cNvSpPr txBox="1"/>
          <p:nvPr/>
        </p:nvSpPr>
        <p:spPr>
          <a:xfrm>
            <a:off x="1466967" y="3595101"/>
            <a:ext cx="3459486" cy="276999"/>
          </a:xfrm>
          <a:prstGeom prst="rect">
            <a:avLst/>
          </a:prstGeom>
          <a:noFill/>
        </p:spPr>
        <p:txBody>
          <a:bodyPr wrap="square">
            <a:spAutoFit/>
          </a:bodyPr>
          <a:lstStyle/>
          <a:p>
            <a:r>
              <a:rPr lang="en-US" altLang="zh-CN" sz="1200" dirty="0">
                <a:solidFill>
                  <a:srgbClr val="0A999E"/>
                </a:solidFill>
                <a:latin typeface="Times" pitchFamily="2" charset="0"/>
              </a:rPr>
              <a:t>The </a:t>
            </a:r>
            <a:r>
              <a:rPr lang="en-US" altLang="zh-CN" sz="1200" dirty="0">
                <a:solidFill>
                  <a:srgbClr val="0A999E"/>
                </a:solidFill>
                <a:latin typeface="Times" pitchFamily="2" charset="0"/>
                <a:cs typeface="Times New Roman" panose="02020603050405020304" pitchFamily="18" charset="0"/>
              </a:rPr>
              <a:t>Cocktail Party Effect (</a:t>
            </a:r>
            <a:r>
              <a:rPr lang="en-GB" sz="1200" dirty="0">
                <a:solidFill>
                  <a:srgbClr val="0A999E"/>
                </a:solidFill>
                <a:effectLst/>
                <a:latin typeface="Times" pitchFamily="2" charset="0"/>
              </a:rPr>
              <a:t>Cherry, 1953 )</a:t>
            </a:r>
            <a:endParaRPr lang="en-GB" sz="1200" dirty="0">
              <a:solidFill>
                <a:srgbClr val="0A999E"/>
              </a:solidFill>
              <a:latin typeface="Times" pitchFamily="2" charset="0"/>
            </a:endParaRPr>
          </a:p>
        </p:txBody>
      </p:sp>
    </p:spTree>
    <p:extLst>
      <p:ext uri="{BB962C8B-B14F-4D97-AF65-F5344CB8AC3E}">
        <p14:creationId xmlns:p14="http://schemas.microsoft.com/office/powerpoint/2010/main" val="4124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图片 1" descr="img_v2_3b4d54cf-2cce-4d3d-b52e-eddd298d12dg"/>
          <p:cNvPicPr>
            <a:picLocks noChangeAspect="1"/>
          </p:cNvPicPr>
          <p:nvPr>
            <p:custDataLst>
              <p:tags r:id="rId1"/>
            </p:custDataLst>
          </p:nvPr>
        </p:nvPicPr>
        <p:blipFill>
          <a:blip r:embed="rId3">
            <a:alphaModFix amt="37000"/>
          </a:blip>
          <a:stretch>
            <a:fillRect/>
          </a:stretch>
        </p:blipFill>
        <p:spPr>
          <a:xfrm>
            <a:off x="6804660" y="3651885"/>
            <a:ext cx="2852420" cy="1604645"/>
          </a:xfrm>
          <a:prstGeom prst="rect">
            <a:avLst/>
          </a:prstGeom>
          <a:noFill/>
          <a:ln w="9525">
            <a:noFill/>
          </a:ln>
        </p:spPr>
      </p:pic>
      <p:pic>
        <p:nvPicPr>
          <p:cNvPr id="5" name="图片 22">
            <a:extLst>
              <a:ext uri="{FF2B5EF4-FFF2-40B4-BE49-F238E27FC236}">
                <a16:creationId xmlns:a16="http://schemas.microsoft.com/office/drawing/2014/main" id="{2BE8084F-C1C7-2F81-F936-9E236333231D}"/>
              </a:ext>
            </a:extLst>
          </p:cNvPr>
          <p:cNvPicPr>
            <a:picLocks noChangeAspect="1"/>
          </p:cNvPicPr>
          <p:nvPr/>
        </p:nvPicPr>
        <p:blipFill>
          <a:blip r:embed="rId4"/>
          <a:stretch>
            <a:fillRect/>
          </a:stretch>
        </p:blipFill>
        <p:spPr>
          <a:xfrm>
            <a:off x="1004340" y="1756288"/>
            <a:ext cx="6271223" cy="2525501"/>
          </a:xfrm>
          <a:prstGeom prst="rect">
            <a:avLst/>
          </a:prstGeom>
        </p:spPr>
      </p:pic>
      <p:sp>
        <p:nvSpPr>
          <p:cNvPr id="7" name="TextBox 6">
            <a:extLst>
              <a:ext uri="{FF2B5EF4-FFF2-40B4-BE49-F238E27FC236}">
                <a16:creationId xmlns:a16="http://schemas.microsoft.com/office/drawing/2014/main" id="{86CDDE06-13BA-4E3C-4E05-ABC2EC87E549}"/>
              </a:ext>
            </a:extLst>
          </p:cNvPr>
          <p:cNvSpPr txBox="1"/>
          <p:nvPr/>
        </p:nvSpPr>
        <p:spPr>
          <a:xfrm>
            <a:off x="611560" y="935758"/>
            <a:ext cx="7488832" cy="646331"/>
          </a:xfrm>
          <a:prstGeom prst="rect">
            <a:avLst/>
          </a:prstGeom>
          <a:noFill/>
        </p:spPr>
        <p:txBody>
          <a:bodyPr wrap="square">
            <a:spAutoFit/>
          </a:bodyPr>
          <a:lstStyle/>
          <a:p>
            <a:pPr marL="285750" indent="-285750">
              <a:buFont typeface="Wingdings" pitchFamily="2" charset="2"/>
              <a:buChar char="q"/>
            </a:pPr>
            <a:r>
              <a:rPr lang="en-GB" dirty="0">
                <a:solidFill>
                  <a:srgbClr val="006699"/>
                </a:solidFill>
                <a:latin typeface="Times" pitchFamily="2" charset="0"/>
              </a:rPr>
              <a:t>Sui et al. (2012) introduced the Self-Perceptual Matching Task (SPMT), where the self-relatedness (and other-relatedness) was acquired in the lab. </a:t>
            </a:r>
          </a:p>
        </p:txBody>
      </p:sp>
      <p:sp>
        <p:nvSpPr>
          <p:cNvPr id="9" name="TextBox 8">
            <a:extLst>
              <a:ext uri="{FF2B5EF4-FFF2-40B4-BE49-F238E27FC236}">
                <a16:creationId xmlns:a16="http://schemas.microsoft.com/office/drawing/2014/main" id="{86D271F5-2C6F-2146-B0EB-6CDAB87381E6}"/>
              </a:ext>
            </a:extLst>
          </p:cNvPr>
          <p:cNvSpPr txBox="1"/>
          <p:nvPr/>
        </p:nvSpPr>
        <p:spPr>
          <a:xfrm>
            <a:off x="611560" y="245519"/>
            <a:ext cx="7056784" cy="523220"/>
          </a:xfrm>
          <a:prstGeom prst="rect">
            <a:avLst/>
          </a:prstGeom>
          <a:noFill/>
        </p:spPr>
        <p:txBody>
          <a:bodyPr wrap="square">
            <a:spAutoFit/>
          </a:bodyPr>
          <a:lstStyle/>
          <a:p>
            <a:pPr>
              <a:defRPr/>
            </a:pPr>
            <a:r>
              <a:rPr lang="en-US" altLang="zh-CN" sz="2800" b="1" dirty="0">
                <a:solidFill>
                  <a:srgbClr val="006699"/>
                </a:solidFill>
                <a:latin typeface="Times New Roman" panose="02020603050405020304" pitchFamily="18" charset="0"/>
                <a:cs typeface="Times New Roman" panose="02020603050405020304" pitchFamily="18" charset="0"/>
                <a:sym typeface="+mn-ea"/>
              </a:rPr>
              <a:t>The </a:t>
            </a:r>
            <a:r>
              <a:rPr lang="en-US" altLang="zh-CN" sz="2800" b="1" dirty="0">
                <a:solidFill>
                  <a:srgbClr val="006699"/>
                </a:solidFill>
                <a:latin typeface="Times New Roman" panose="02020603050405020304" pitchFamily="18" charset="0"/>
                <a:cs typeface="Times New Roman" panose="02020603050405020304" pitchFamily="18" charset="0"/>
              </a:rPr>
              <a:t>Self Perceptual Matching Task (SPMT)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图片 1" descr="img_v2_3b4d54cf-2cce-4d3d-b52e-eddd298d12dg"/>
          <p:cNvPicPr>
            <a:picLocks noChangeAspect="1"/>
          </p:cNvPicPr>
          <p:nvPr>
            <p:custDataLst>
              <p:tags r:id="rId1"/>
            </p:custDataLst>
          </p:nvPr>
        </p:nvPicPr>
        <p:blipFill>
          <a:blip r:embed="rId3">
            <a:alphaModFix amt="37000"/>
          </a:blip>
          <a:stretch>
            <a:fillRect/>
          </a:stretch>
        </p:blipFill>
        <p:spPr>
          <a:xfrm>
            <a:off x="6804660" y="3651885"/>
            <a:ext cx="2852420" cy="1604645"/>
          </a:xfrm>
          <a:prstGeom prst="rect">
            <a:avLst/>
          </a:prstGeom>
          <a:noFill/>
          <a:ln w="9525">
            <a:noFill/>
          </a:ln>
        </p:spPr>
      </p:pic>
      <p:sp>
        <p:nvSpPr>
          <p:cNvPr id="7" name="TextBox 6">
            <a:extLst>
              <a:ext uri="{FF2B5EF4-FFF2-40B4-BE49-F238E27FC236}">
                <a16:creationId xmlns:a16="http://schemas.microsoft.com/office/drawing/2014/main" id="{86CDDE06-13BA-4E3C-4E05-ABC2EC87E549}"/>
              </a:ext>
            </a:extLst>
          </p:cNvPr>
          <p:cNvSpPr txBox="1"/>
          <p:nvPr/>
        </p:nvSpPr>
        <p:spPr>
          <a:xfrm>
            <a:off x="611560" y="935758"/>
            <a:ext cx="7488832" cy="923330"/>
          </a:xfrm>
          <a:prstGeom prst="rect">
            <a:avLst/>
          </a:prstGeom>
          <a:noFill/>
        </p:spPr>
        <p:txBody>
          <a:bodyPr wrap="square">
            <a:spAutoFit/>
          </a:bodyPr>
          <a:lstStyle/>
          <a:p>
            <a:pPr marL="285750" indent="-285750">
              <a:buFont typeface="Wingdings" pitchFamily="2" charset="2"/>
              <a:buChar char="q"/>
            </a:pPr>
            <a:r>
              <a:rPr lang="en-GB" dirty="0">
                <a:solidFill>
                  <a:srgbClr val="006699"/>
                </a:solidFill>
                <a:latin typeface="Times" pitchFamily="2" charset="0"/>
              </a:rPr>
              <a:t>A typical pattern from this task is that shapes associated to the self exhibit a response advantage over shapes related to others in the matching pairs. </a:t>
            </a:r>
          </a:p>
          <a:p>
            <a:endParaRPr lang="en-GB" dirty="0">
              <a:solidFill>
                <a:srgbClr val="006699"/>
              </a:solidFill>
              <a:latin typeface="Times" pitchFamily="2" charset="0"/>
            </a:endParaRPr>
          </a:p>
        </p:txBody>
      </p:sp>
      <p:sp>
        <p:nvSpPr>
          <p:cNvPr id="9" name="TextBox 8">
            <a:extLst>
              <a:ext uri="{FF2B5EF4-FFF2-40B4-BE49-F238E27FC236}">
                <a16:creationId xmlns:a16="http://schemas.microsoft.com/office/drawing/2014/main" id="{86D271F5-2C6F-2146-B0EB-6CDAB87381E6}"/>
              </a:ext>
            </a:extLst>
          </p:cNvPr>
          <p:cNvSpPr txBox="1"/>
          <p:nvPr/>
        </p:nvSpPr>
        <p:spPr>
          <a:xfrm>
            <a:off x="611560" y="245519"/>
            <a:ext cx="7056784" cy="523220"/>
          </a:xfrm>
          <a:prstGeom prst="rect">
            <a:avLst/>
          </a:prstGeom>
          <a:noFill/>
        </p:spPr>
        <p:txBody>
          <a:bodyPr wrap="square">
            <a:spAutoFit/>
          </a:bodyPr>
          <a:lstStyle/>
          <a:p>
            <a:pPr>
              <a:defRPr/>
            </a:pPr>
            <a:r>
              <a:rPr lang="en-US" altLang="zh-CN" sz="2800" b="1" dirty="0">
                <a:solidFill>
                  <a:srgbClr val="006699"/>
                </a:solidFill>
                <a:latin typeface="Times New Roman" panose="02020603050405020304" pitchFamily="18" charset="0"/>
                <a:cs typeface="Times New Roman" panose="02020603050405020304" pitchFamily="18" charset="0"/>
                <a:sym typeface="+mn-ea"/>
              </a:rPr>
              <a:t>SPE</a:t>
            </a:r>
            <a:r>
              <a:rPr lang="zh-CN" altLang="en-US" sz="2800" b="1" dirty="0">
                <a:solidFill>
                  <a:srgbClr val="006699"/>
                </a:solidFill>
                <a:latin typeface="Times New Roman" panose="02020603050405020304" pitchFamily="18" charset="0"/>
                <a:cs typeface="Times New Roman" panose="02020603050405020304" pitchFamily="18" charset="0"/>
                <a:sym typeface="+mn-ea"/>
              </a:rPr>
              <a:t> </a:t>
            </a:r>
            <a:r>
              <a:rPr lang="en-US" altLang="zh-CN" sz="2800" b="1" dirty="0">
                <a:solidFill>
                  <a:srgbClr val="006699"/>
                </a:solidFill>
                <a:latin typeface="Times New Roman" panose="02020603050405020304" pitchFamily="18" charset="0"/>
                <a:cs typeface="Times New Roman" panose="02020603050405020304" pitchFamily="18" charset="0"/>
                <a:sym typeface="+mn-ea"/>
              </a:rPr>
              <a:t>in</a:t>
            </a:r>
            <a:r>
              <a:rPr lang="zh-CN" altLang="en-US" sz="2800" b="1" dirty="0">
                <a:solidFill>
                  <a:srgbClr val="006699"/>
                </a:solidFill>
                <a:latin typeface="Times New Roman" panose="02020603050405020304" pitchFamily="18" charset="0"/>
                <a:cs typeface="Times New Roman" panose="02020603050405020304" pitchFamily="18" charset="0"/>
                <a:sym typeface="+mn-ea"/>
              </a:rPr>
              <a:t> </a:t>
            </a:r>
            <a:r>
              <a:rPr lang="en-US" altLang="zh-CN" sz="2800" b="1" dirty="0">
                <a:solidFill>
                  <a:srgbClr val="006699"/>
                </a:solidFill>
                <a:latin typeface="Times New Roman" panose="02020603050405020304" pitchFamily="18" charset="0"/>
                <a:cs typeface="Times New Roman" panose="02020603050405020304" pitchFamily="18" charset="0"/>
              </a:rPr>
              <a:t>SPMT</a:t>
            </a:r>
          </a:p>
        </p:txBody>
      </p:sp>
      <p:pic>
        <p:nvPicPr>
          <p:cNvPr id="3" name="Picture 2" descr="A graph showing different pairs of pairs&#10;&#10;Description automatically generated">
            <a:extLst>
              <a:ext uri="{FF2B5EF4-FFF2-40B4-BE49-F238E27FC236}">
                <a16:creationId xmlns:a16="http://schemas.microsoft.com/office/drawing/2014/main" id="{3621A937-1963-B910-AA2B-3DEF181D46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357" y="1532416"/>
            <a:ext cx="3024336" cy="3048924"/>
          </a:xfrm>
          <a:prstGeom prst="rect">
            <a:avLst/>
          </a:prstGeom>
        </p:spPr>
      </p:pic>
      <p:sp>
        <p:nvSpPr>
          <p:cNvPr id="6" name="TextBox 5">
            <a:extLst>
              <a:ext uri="{FF2B5EF4-FFF2-40B4-BE49-F238E27FC236}">
                <a16:creationId xmlns:a16="http://schemas.microsoft.com/office/drawing/2014/main" id="{D10CCA7F-4AB2-FE3C-49B2-A3786A4F4F0E}"/>
              </a:ext>
            </a:extLst>
          </p:cNvPr>
          <p:cNvSpPr txBox="1"/>
          <p:nvPr/>
        </p:nvSpPr>
        <p:spPr>
          <a:xfrm>
            <a:off x="1023169" y="4489152"/>
            <a:ext cx="3619390" cy="276999"/>
          </a:xfrm>
          <a:prstGeom prst="rect">
            <a:avLst/>
          </a:prstGeom>
          <a:noFill/>
        </p:spPr>
        <p:txBody>
          <a:bodyPr wrap="square">
            <a:spAutoFit/>
          </a:bodyPr>
          <a:lstStyle/>
          <a:p>
            <a:r>
              <a:rPr lang="en-GB" sz="1200" dirty="0">
                <a:solidFill>
                  <a:srgbClr val="0A999E"/>
                </a:solidFill>
                <a:latin typeface="Times" pitchFamily="2" charset="0"/>
              </a:rPr>
              <a:t>Sui et al. (2012), </a:t>
            </a:r>
            <a:r>
              <a:rPr lang="en-GB" sz="1200" i="1" dirty="0">
                <a:solidFill>
                  <a:srgbClr val="0A999E"/>
                </a:solidFill>
                <a:latin typeface="Times" pitchFamily="2" charset="0"/>
              </a:rPr>
              <a:t>J. Exp. Psychol.: Hum. Percept.</a:t>
            </a:r>
            <a:endParaRPr lang="en-CN" sz="1200" i="1" dirty="0">
              <a:solidFill>
                <a:srgbClr val="0A999E"/>
              </a:solidFill>
              <a:latin typeface="Times" pitchFamily="2" charset="0"/>
            </a:endParaRPr>
          </a:p>
        </p:txBody>
      </p:sp>
      <p:sp>
        <p:nvSpPr>
          <p:cNvPr id="10" name="Rectangle 9">
            <a:extLst>
              <a:ext uri="{FF2B5EF4-FFF2-40B4-BE49-F238E27FC236}">
                <a16:creationId xmlns:a16="http://schemas.microsoft.com/office/drawing/2014/main" id="{8F78864F-FD17-A498-6E03-0C1F93CD7976}"/>
              </a:ext>
            </a:extLst>
          </p:cNvPr>
          <p:cNvSpPr/>
          <p:nvPr/>
        </p:nvSpPr>
        <p:spPr>
          <a:xfrm>
            <a:off x="3095837" y="3099770"/>
            <a:ext cx="648072" cy="7797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nvGrpSpPr>
          <p:cNvPr id="16" name="Group 15">
            <a:extLst>
              <a:ext uri="{FF2B5EF4-FFF2-40B4-BE49-F238E27FC236}">
                <a16:creationId xmlns:a16="http://schemas.microsoft.com/office/drawing/2014/main" id="{B0141771-2F8A-BC47-2A43-5BB0C873AA99}"/>
              </a:ext>
            </a:extLst>
          </p:cNvPr>
          <p:cNvGrpSpPr/>
          <p:nvPr/>
        </p:nvGrpSpPr>
        <p:grpSpPr>
          <a:xfrm>
            <a:off x="4401356" y="1594581"/>
            <a:ext cx="2748739" cy="2755390"/>
            <a:chOff x="4554928" y="1638206"/>
            <a:chExt cx="2748739" cy="2755390"/>
          </a:xfrm>
        </p:grpSpPr>
        <p:pic>
          <p:nvPicPr>
            <p:cNvPr id="12" name="Picture 11" descr="A graph of a graph&#10;&#10;Description automatically generated">
              <a:extLst>
                <a:ext uri="{FF2B5EF4-FFF2-40B4-BE49-F238E27FC236}">
                  <a16:creationId xmlns:a16="http://schemas.microsoft.com/office/drawing/2014/main" id="{36302966-C018-1718-141D-B05C72340BAE}"/>
                </a:ext>
              </a:extLst>
            </p:cNvPr>
            <p:cNvPicPr>
              <a:picLocks noChangeAspect="1"/>
            </p:cNvPicPr>
            <p:nvPr/>
          </p:nvPicPr>
          <p:blipFill rotWithShape="1">
            <a:blip r:embed="rId5">
              <a:extLst>
                <a:ext uri="{28A0092B-C50C-407E-A947-70E740481C1C}">
                  <a14:useLocalDpi xmlns:a14="http://schemas.microsoft.com/office/drawing/2010/main" val="0"/>
                </a:ext>
              </a:extLst>
            </a:blip>
            <a:srcRect l="1" t="1" r="773" b="1"/>
            <a:stretch/>
          </p:blipFill>
          <p:spPr>
            <a:xfrm>
              <a:off x="4716017" y="1805945"/>
              <a:ext cx="2567634" cy="2587651"/>
            </a:xfrm>
            <a:prstGeom prst="rect">
              <a:avLst/>
            </a:prstGeom>
          </p:spPr>
        </p:pic>
        <p:sp>
          <p:nvSpPr>
            <p:cNvPr id="13" name="Rectangle 12">
              <a:extLst>
                <a:ext uri="{FF2B5EF4-FFF2-40B4-BE49-F238E27FC236}">
                  <a16:creationId xmlns:a16="http://schemas.microsoft.com/office/drawing/2014/main" id="{3E2382A4-DE1A-541D-0390-5624994C8696}"/>
                </a:ext>
              </a:extLst>
            </p:cNvPr>
            <p:cNvSpPr/>
            <p:nvPr/>
          </p:nvSpPr>
          <p:spPr>
            <a:xfrm>
              <a:off x="6012161" y="1638206"/>
              <a:ext cx="1291506" cy="9335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4" name="Rectangle 13">
              <a:extLst>
                <a:ext uri="{FF2B5EF4-FFF2-40B4-BE49-F238E27FC236}">
                  <a16:creationId xmlns:a16="http://schemas.microsoft.com/office/drawing/2014/main" id="{97AB7DA4-3BAF-6B10-792F-7C709A7EB2B8}"/>
                </a:ext>
              </a:extLst>
            </p:cNvPr>
            <p:cNvSpPr/>
            <p:nvPr/>
          </p:nvSpPr>
          <p:spPr>
            <a:xfrm>
              <a:off x="5688331" y="1638206"/>
              <a:ext cx="647659" cy="3879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Rectangle 14">
              <a:extLst>
                <a:ext uri="{FF2B5EF4-FFF2-40B4-BE49-F238E27FC236}">
                  <a16:creationId xmlns:a16="http://schemas.microsoft.com/office/drawing/2014/main" id="{C658C628-1CB8-5C93-C44A-8F833FDCED1D}"/>
                </a:ext>
              </a:extLst>
            </p:cNvPr>
            <p:cNvSpPr/>
            <p:nvPr/>
          </p:nvSpPr>
          <p:spPr>
            <a:xfrm>
              <a:off x="4554928" y="1859088"/>
              <a:ext cx="647659" cy="3879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17" name="Rectangle 16">
            <a:extLst>
              <a:ext uri="{FF2B5EF4-FFF2-40B4-BE49-F238E27FC236}">
                <a16:creationId xmlns:a16="http://schemas.microsoft.com/office/drawing/2014/main" id="{EF879CEB-AD36-A0CC-10E7-AEF3F871C7FF}"/>
              </a:ext>
            </a:extLst>
          </p:cNvPr>
          <p:cNvSpPr/>
          <p:nvPr/>
        </p:nvSpPr>
        <p:spPr>
          <a:xfrm>
            <a:off x="971600" y="1557812"/>
            <a:ext cx="647659" cy="3879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D4B5A2B-106B-8426-841D-C52C8D80A122}"/>
                  </a:ext>
                </a:extLst>
              </p:cNvPr>
              <p:cNvSpPr txBox="1"/>
              <p:nvPr/>
            </p:nvSpPr>
            <p:spPr>
              <a:xfrm>
                <a:off x="5542534" y="1766305"/>
                <a:ext cx="3683551" cy="434734"/>
              </a:xfrm>
              <a:prstGeom prst="rect">
                <a:avLst/>
              </a:prstGeom>
              <a:noFill/>
            </p:spPr>
            <p:txBody>
              <a:bodyPr wrap="square">
                <a:spAutoFit/>
              </a:bodyPr>
              <a:lstStyle/>
              <a:p>
                <a:r>
                  <a:rPr lang="en-US" sz="1100" dirty="0">
                    <a:solidFill>
                      <a:schemeClr val="tx1"/>
                    </a:solidFill>
                    <a:effectLst/>
                    <a:latin typeface="Times New Roman" panose="02020603050405020304" pitchFamily="18" charset="0"/>
                    <a:ea typeface="Times New Roman" panose="02020603050405020304" pitchFamily="18" charset="0"/>
                  </a:rPr>
                  <a:t>Hedge’s </a:t>
                </a:r>
                <a:r>
                  <a:rPr lang="en-US" sz="1100" i="1" dirty="0">
                    <a:solidFill>
                      <a:schemeClr val="tx1"/>
                    </a:solidFill>
                    <a:effectLst/>
                    <a:latin typeface="Times New Roman" panose="02020603050405020304" pitchFamily="18" charset="0"/>
                    <a:ea typeface="Times New Roman" panose="02020603050405020304" pitchFamily="18" charset="0"/>
                  </a:rPr>
                  <a:t>g</a:t>
                </a:r>
                <a:r>
                  <a:rPr lang="en-US" sz="1100" dirty="0">
                    <a:solidFill>
                      <a:schemeClr val="tx1"/>
                    </a:solidFill>
                    <a:effectLst/>
                    <a:latin typeface="Times New Roman" panose="02020603050405020304" pitchFamily="18" charset="0"/>
                    <a:ea typeface="Times New Roman" panose="02020603050405020304" pitchFamily="18" charset="0"/>
                  </a:rPr>
                  <a:t> </a:t>
                </a:r>
                <a:r>
                  <a:rPr lang="en-US" altLang="zh-CN" sz="1100" dirty="0">
                    <a:solidFill>
                      <a:schemeClr val="tx1"/>
                    </a:solidFill>
                    <a:effectLst/>
                    <a:latin typeface="Times New Roman" panose="02020603050405020304" pitchFamily="18" charset="0"/>
                    <a:ea typeface="Times New Roman" panose="02020603050405020304" pitchFamily="18" charset="0"/>
                  </a:rPr>
                  <a:t>=</a:t>
                </a:r>
                <a:r>
                  <a:rPr lang="en-US" sz="1100" dirty="0">
                    <a:solidFill>
                      <a:schemeClr val="tx1"/>
                    </a:solidFill>
                    <a:effectLst/>
                    <a:latin typeface="Times New Roman" panose="02020603050405020304" pitchFamily="18" charset="0"/>
                    <a:ea typeface="Times New Roman" panose="02020603050405020304" pitchFamily="18" charset="0"/>
                  </a:rPr>
                  <a:t> .88 (SE = 0.05, </a:t>
                </a:r>
                <a:r>
                  <a:rPr lang="en-US" sz="1100" i="1" dirty="0">
                    <a:solidFill>
                      <a:schemeClr val="tx1"/>
                    </a:solidFill>
                    <a:effectLst/>
                    <a:latin typeface="Times New Roman" panose="02020603050405020304" pitchFamily="18" charset="0"/>
                    <a:ea typeface="Times New Roman" panose="02020603050405020304" pitchFamily="18" charset="0"/>
                  </a:rPr>
                  <a:t>p</a:t>
                </a:r>
                <a:r>
                  <a:rPr lang="en-US" sz="1100" dirty="0">
                    <a:solidFill>
                      <a:schemeClr val="tx1"/>
                    </a:solidFill>
                    <a:effectLst/>
                    <a:latin typeface="Times New Roman" panose="02020603050405020304" pitchFamily="18" charset="0"/>
                    <a:ea typeface="Times New Roman" panose="02020603050405020304" pitchFamily="18" charset="0"/>
                  </a:rPr>
                  <a:t> &lt; .001, 95% CI [.79, .97])</a:t>
                </a:r>
                <a:endParaRPr lang="en-US" sz="1100" dirty="0">
                  <a:latin typeface="Times New Roman" panose="02020603050405020304" pitchFamily="18" charset="0"/>
                  <a:ea typeface="Times New Roman" panose="02020603050405020304" pitchFamily="18" charset="0"/>
                </a:endParaRPr>
              </a:p>
              <a:p>
                <a:r>
                  <a:rPr lang="en-US" sz="1100" i="1" dirty="0">
                    <a:solidFill>
                      <a:schemeClr val="tx1"/>
                    </a:solidFill>
                    <a:effectLst/>
                    <a:latin typeface="Times New Roman" panose="02020603050405020304" pitchFamily="18" charset="0"/>
                    <a:ea typeface="Times New Roman" panose="02020603050405020304" pitchFamily="18" charset="0"/>
                  </a:rPr>
                  <a:t>Q</a:t>
                </a:r>
                <a:r>
                  <a:rPr lang="en-US" sz="1100" dirty="0">
                    <a:solidFill>
                      <a:schemeClr val="tx1"/>
                    </a:solidFill>
                    <a:effectLst/>
                    <a:latin typeface="Times New Roman" panose="02020603050405020304" pitchFamily="18" charset="0"/>
                    <a:ea typeface="Times New Roman" panose="02020603050405020304" pitchFamily="18" charset="0"/>
                  </a:rPr>
                  <a:t> (166) = 1426.33, </a:t>
                </a:r>
                <a:r>
                  <a:rPr lang="en-US" sz="1100" i="1" dirty="0">
                    <a:solidFill>
                      <a:schemeClr val="tx1"/>
                    </a:solidFill>
                    <a:effectLst/>
                    <a:latin typeface="Times New Roman" panose="02020603050405020304" pitchFamily="18" charset="0"/>
                    <a:ea typeface="Times New Roman" panose="02020603050405020304" pitchFamily="18" charset="0"/>
                  </a:rPr>
                  <a:t>p</a:t>
                </a:r>
                <a:r>
                  <a:rPr lang="en-US" sz="1100" dirty="0">
                    <a:solidFill>
                      <a:schemeClr val="tx1"/>
                    </a:solidFill>
                    <a:effectLst/>
                    <a:latin typeface="Times New Roman" panose="02020603050405020304" pitchFamily="18" charset="0"/>
                    <a:ea typeface="Times New Roman" panose="02020603050405020304" pitchFamily="18" charset="0"/>
                  </a:rPr>
                  <a:t> &lt; .001, </a:t>
                </a:r>
                <a14:m>
                  <m:oMath xmlns:m="http://schemas.openxmlformats.org/officeDocument/2006/math">
                    <m:sSup>
                      <m:sSupPr>
                        <m:ctrlPr>
                          <a:rPr lang="en-CN" sz="1100" i="1">
                            <a:solidFill>
                              <a:schemeClr val="tx1"/>
                            </a:solidFill>
                            <a:effectLst/>
                            <a:latin typeface="Cambria Math" panose="02040503050406030204" pitchFamily="18" charset="0"/>
                          </a:rPr>
                        </m:ctrlPr>
                      </m:sSupPr>
                      <m:e>
                        <m:r>
                          <a:rPr lang="en-US" sz="11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𝐼</m:t>
                        </m:r>
                      </m:e>
                      <m:sup>
                        <m:r>
                          <a:rPr lang="en-US" sz="11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2 </m:t>
                        </m:r>
                      </m:sup>
                    </m:sSup>
                  </m:oMath>
                </a14:m>
                <a:r>
                  <a:rPr lang="en-US" sz="1100" dirty="0">
                    <a:solidFill>
                      <a:schemeClr val="tx1"/>
                    </a:solidFill>
                    <a:effectLst/>
                    <a:latin typeface="Times New Roman" panose="02020603050405020304" pitchFamily="18" charset="0"/>
                    <a:ea typeface="Times New Roman" panose="02020603050405020304" pitchFamily="18" charset="0"/>
                  </a:rPr>
                  <a:t>= 90.90%</a:t>
                </a:r>
                <a:endParaRPr lang="en-CN" sz="1100" dirty="0">
                  <a:solidFill>
                    <a:schemeClr val="tx1"/>
                  </a:solidFill>
                </a:endParaRPr>
              </a:p>
            </p:txBody>
          </p:sp>
        </mc:Choice>
        <mc:Fallback xmlns="">
          <p:sp>
            <p:nvSpPr>
              <p:cNvPr id="21" name="TextBox 20">
                <a:extLst>
                  <a:ext uri="{FF2B5EF4-FFF2-40B4-BE49-F238E27FC236}">
                    <a16:creationId xmlns:a16="http://schemas.microsoft.com/office/drawing/2014/main" id="{6D4B5A2B-106B-8426-841D-C52C8D80A122}"/>
                  </a:ext>
                </a:extLst>
              </p:cNvPr>
              <p:cNvSpPr txBox="1">
                <a:spLocks noRot="1" noChangeAspect="1" noMove="1" noResize="1" noEditPoints="1" noAdjustHandles="1" noChangeArrowheads="1" noChangeShapeType="1" noTextEdit="1"/>
              </p:cNvSpPr>
              <p:nvPr/>
            </p:nvSpPr>
            <p:spPr>
              <a:xfrm>
                <a:off x="5542534" y="1766305"/>
                <a:ext cx="3683551" cy="434734"/>
              </a:xfrm>
              <a:prstGeom prst="rect">
                <a:avLst/>
              </a:prstGeom>
              <a:blipFill>
                <a:blip r:embed="rId6"/>
                <a:stretch>
                  <a:fillRect b="-8571"/>
                </a:stretch>
              </a:blipFill>
            </p:spPr>
            <p:txBody>
              <a:bodyPr/>
              <a:lstStyle/>
              <a:p>
                <a:r>
                  <a:rPr lang="en-CN">
                    <a:noFill/>
                  </a:rPr>
                  <a:t> </a:t>
                </a:r>
              </a:p>
            </p:txBody>
          </p:sp>
        </mc:Fallback>
      </mc:AlternateContent>
      <p:sp>
        <p:nvSpPr>
          <p:cNvPr id="23" name="TextBox 22">
            <a:extLst>
              <a:ext uri="{FF2B5EF4-FFF2-40B4-BE49-F238E27FC236}">
                <a16:creationId xmlns:a16="http://schemas.microsoft.com/office/drawing/2014/main" id="{0879AB14-A60B-FAC3-B753-28B2D4B1CECB}"/>
              </a:ext>
            </a:extLst>
          </p:cNvPr>
          <p:cNvSpPr txBox="1"/>
          <p:nvPr/>
        </p:nvSpPr>
        <p:spPr>
          <a:xfrm>
            <a:off x="4572000" y="4497372"/>
            <a:ext cx="4830618" cy="276999"/>
          </a:xfrm>
          <a:prstGeom prst="rect">
            <a:avLst/>
          </a:prstGeom>
          <a:noFill/>
        </p:spPr>
        <p:txBody>
          <a:bodyPr wrap="square">
            <a:spAutoFit/>
          </a:bodyPr>
          <a:lstStyle/>
          <a:p>
            <a:r>
              <a:rPr lang="en-GB" sz="1200" dirty="0">
                <a:solidFill>
                  <a:srgbClr val="0A999E"/>
                </a:solidFill>
                <a:latin typeface="Times" pitchFamily="2" charset="0"/>
              </a:rPr>
              <a:t>Liu, Hu, Hu, &amp; Sui, (2023), </a:t>
            </a:r>
            <a:r>
              <a:rPr lang="en-GB" sz="1200" i="1" dirty="0" err="1">
                <a:solidFill>
                  <a:srgbClr val="0A999E"/>
                </a:solidFill>
                <a:latin typeface="Times" pitchFamily="2" charset="0"/>
              </a:rPr>
              <a:t>PsyArXiv</a:t>
            </a:r>
            <a:endParaRPr lang="en-CN" sz="1200" i="1" dirty="0">
              <a:solidFill>
                <a:srgbClr val="0A999E"/>
              </a:solidFill>
              <a:latin typeface="Times" pitchFamily="2" charset="0"/>
            </a:endParaRPr>
          </a:p>
        </p:txBody>
      </p:sp>
      <p:cxnSp>
        <p:nvCxnSpPr>
          <p:cNvPr id="24" name="直接连接符 12">
            <a:extLst>
              <a:ext uri="{FF2B5EF4-FFF2-40B4-BE49-F238E27FC236}">
                <a16:creationId xmlns:a16="http://schemas.microsoft.com/office/drawing/2014/main" id="{814EAAA2-297C-9D4F-017A-304C125AE330}"/>
              </a:ext>
            </a:extLst>
          </p:cNvPr>
          <p:cNvCxnSpPr>
            <a:cxnSpLocks/>
          </p:cNvCxnSpPr>
          <p:nvPr/>
        </p:nvCxnSpPr>
        <p:spPr bwMode="auto">
          <a:xfrm>
            <a:off x="4401356" y="1762320"/>
            <a:ext cx="0" cy="3230855"/>
          </a:xfrm>
          <a:prstGeom prst="line">
            <a:avLst/>
          </a:prstGeom>
          <a:noFill/>
          <a:ln w="12700" cap="flat" cmpd="sng" algn="ctr">
            <a:solidFill>
              <a:srgbClr val="006699"/>
            </a:solidFill>
            <a:prstDash val="lgDash"/>
            <a:round/>
            <a:headEnd type="none" w="med" len="med"/>
            <a:tailEnd type="none" w="med" len="med"/>
          </a:ln>
        </p:spPr>
      </p:cxnSp>
    </p:spTree>
    <p:extLst>
      <p:ext uri="{BB962C8B-B14F-4D97-AF65-F5344CB8AC3E}">
        <p14:creationId xmlns:p14="http://schemas.microsoft.com/office/powerpoint/2010/main" val="2287449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6D271F5-2C6F-2146-B0EB-6CDAB87381E6}"/>
              </a:ext>
            </a:extLst>
          </p:cNvPr>
          <p:cNvSpPr txBox="1"/>
          <p:nvPr/>
        </p:nvSpPr>
        <p:spPr>
          <a:xfrm>
            <a:off x="459255" y="235735"/>
            <a:ext cx="7056784" cy="523220"/>
          </a:xfrm>
          <a:prstGeom prst="rect">
            <a:avLst/>
          </a:prstGeom>
          <a:noFill/>
        </p:spPr>
        <p:txBody>
          <a:bodyPr wrap="square">
            <a:spAutoFit/>
          </a:bodyPr>
          <a:lstStyle/>
          <a:p>
            <a:pPr>
              <a:defRPr/>
            </a:pPr>
            <a:r>
              <a:rPr lang="en-GB" sz="2800" b="1" dirty="0">
                <a:solidFill>
                  <a:srgbClr val="006699"/>
                </a:solidFill>
                <a:latin typeface="Times New Roman" panose="02020603050405020304" pitchFamily="18" charset="0"/>
                <a:cs typeface="Times New Roman" panose="02020603050405020304" pitchFamily="18" charset="0"/>
              </a:rPr>
              <a:t>Variability in Quantifying SPE using</a:t>
            </a:r>
            <a:r>
              <a:rPr lang="zh-CN" altLang="en-US" sz="2800" b="1" dirty="0">
                <a:solidFill>
                  <a:srgbClr val="006699"/>
                </a:solidFill>
                <a:latin typeface="Times New Roman" panose="02020603050405020304" pitchFamily="18" charset="0"/>
                <a:cs typeface="Times New Roman" panose="02020603050405020304" pitchFamily="18" charset="0"/>
              </a:rPr>
              <a:t> </a:t>
            </a:r>
            <a:r>
              <a:rPr lang="en-US" altLang="zh-CN" sz="2800" b="1" dirty="0">
                <a:solidFill>
                  <a:srgbClr val="006699"/>
                </a:solidFill>
                <a:latin typeface="Times New Roman" panose="02020603050405020304" pitchFamily="18" charset="0"/>
                <a:cs typeface="Times New Roman" panose="02020603050405020304" pitchFamily="18" charset="0"/>
              </a:rPr>
              <a:t>SPMT</a:t>
            </a:r>
          </a:p>
        </p:txBody>
      </p:sp>
      <p:grpSp>
        <p:nvGrpSpPr>
          <p:cNvPr id="4125" name="Group 4124">
            <a:extLst>
              <a:ext uri="{FF2B5EF4-FFF2-40B4-BE49-F238E27FC236}">
                <a16:creationId xmlns:a16="http://schemas.microsoft.com/office/drawing/2014/main" id="{458458BC-7217-07EA-4F3E-3D1899AD9843}"/>
              </a:ext>
            </a:extLst>
          </p:cNvPr>
          <p:cNvGrpSpPr/>
          <p:nvPr/>
        </p:nvGrpSpPr>
        <p:grpSpPr>
          <a:xfrm>
            <a:off x="786029" y="1516784"/>
            <a:ext cx="7332518" cy="2420724"/>
            <a:chOff x="551795" y="1058482"/>
            <a:chExt cx="7332518" cy="2420724"/>
          </a:xfrm>
        </p:grpSpPr>
        <p:sp>
          <p:nvSpPr>
            <p:cNvPr id="13" name="TextBox 12">
              <a:extLst>
                <a:ext uri="{FF2B5EF4-FFF2-40B4-BE49-F238E27FC236}">
                  <a16:creationId xmlns:a16="http://schemas.microsoft.com/office/drawing/2014/main" id="{3C469B6F-6B90-F74F-5EA4-8EF0B1A9DB9F}"/>
                </a:ext>
              </a:extLst>
            </p:cNvPr>
            <p:cNvSpPr txBox="1"/>
            <p:nvPr/>
          </p:nvSpPr>
          <p:spPr>
            <a:xfrm>
              <a:off x="3400811" y="1058482"/>
              <a:ext cx="1282980" cy="523220"/>
            </a:xfrm>
            <a:prstGeom prst="rect">
              <a:avLst/>
            </a:prstGeom>
            <a:noFill/>
          </p:spPr>
          <p:txBody>
            <a:bodyPr wrap="none" rtlCol="0">
              <a:spAutoFit/>
            </a:bodyPr>
            <a:lstStyle/>
            <a:p>
              <a:endParaRPr lang="en-CN" sz="1400" dirty="0">
                <a:solidFill>
                  <a:srgbClr val="006699"/>
                </a:solidFill>
                <a:latin typeface="Times" pitchFamily="2" charset="0"/>
              </a:endParaRPr>
            </a:p>
            <a:p>
              <a:r>
                <a:rPr lang="en-CN" sz="1400" dirty="0">
                  <a:solidFill>
                    <a:srgbClr val="006699"/>
                  </a:solidFill>
                  <a:latin typeface="Times" pitchFamily="2" charset="0"/>
                </a:rPr>
                <a:t>Reaction Time </a:t>
              </a:r>
            </a:p>
          </p:txBody>
        </p:sp>
        <p:sp>
          <p:nvSpPr>
            <p:cNvPr id="14" name="TextBox 13">
              <a:extLst>
                <a:ext uri="{FF2B5EF4-FFF2-40B4-BE49-F238E27FC236}">
                  <a16:creationId xmlns:a16="http://schemas.microsoft.com/office/drawing/2014/main" id="{30F7F0ED-9328-AC09-5FB2-E457126AE3E7}"/>
                </a:ext>
              </a:extLst>
            </p:cNvPr>
            <p:cNvSpPr txBox="1"/>
            <p:nvPr/>
          </p:nvSpPr>
          <p:spPr>
            <a:xfrm>
              <a:off x="3400811" y="2643758"/>
              <a:ext cx="694421" cy="307777"/>
            </a:xfrm>
            <a:prstGeom prst="rect">
              <a:avLst/>
            </a:prstGeom>
            <a:noFill/>
          </p:spPr>
          <p:txBody>
            <a:bodyPr wrap="none" rtlCol="0">
              <a:spAutoFit/>
            </a:bodyPr>
            <a:lstStyle/>
            <a:p>
              <a:r>
                <a:rPr lang="en-CN" sz="1400" dirty="0">
                  <a:solidFill>
                    <a:srgbClr val="006699"/>
                  </a:solidFill>
                  <a:latin typeface="Times" pitchFamily="2" charset="0"/>
                </a:rPr>
                <a:t>Choice</a:t>
              </a:r>
            </a:p>
          </p:txBody>
        </p:sp>
        <p:sp>
          <p:nvSpPr>
            <p:cNvPr id="23" name="TextBox 22">
              <a:extLst>
                <a:ext uri="{FF2B5EF4-FFF2-40B4-BE49-F238E27FC236}">
                  <a16:creationId xmlns:a16="http://schemas.microsoft.com/office/drawing/2014/main" id="{7BFEA79F-E9CE-EE9C-A1F4-D38EFE3417CA}"/>
                </a:ext>
              </a:extLst>
            </p:cNvPr>
            <p:cNvSpPr txBox="1"/>
            <p:nvPr/>
          </p:nvSpPr>
          <p:spPr>
            <a:xfrm>
              <a:off x="5066666" y="2374041"/>
              <a:ext cx="918841" cy="307777"/>
            </a:xfrm>
            <a:prstGeom prst="rect">
              <a:avLst/>
            </a:prstGeom>
            <a:noFill/>
          </p:spPr>
          <p:txBody>
            <a:bodyPr wrap="none" rtlCol="0">
              <a:spAutoFit/>
            </a:bodyPr>
            <a:lstStyle/>
            <a:p>
              <a:r>
                <a:rPr lang="en-CN" sz="1400" dirty="0">
                  <a:solidFill>
                    <a:srgbClr val="006699"/>
                  </a:solidFill>
                  <a:latin typeface="Times" pitchFamily="2" charset="0"/>
                </a:rPr>
                <a:t>Accuracy </a:t>
              </a:r>
            </a:p>
          </p:txBody>
        </p:sp>
        <p:cxnSp>
          <p:nvCxnSpPr>
            <p:cNvPr id="27" name="Straight Connector 26">
              <a:extLst>
                <a:ext uri="{FF2B5EF4-FFF2-40B4-BE49-F238E27FC236}">
                  <a16:creationId xmlns:a16="http://schemas.microsoft.com/office/drawing/2014/main" id="{6FD63AC9-34C5-F6A4-6801-B9546B8AE712}"/>
                </a:ext>
              </a:extLst>
            </p:cNvPr>
            <p:cNvCxnSpPr>
              <a:cxnSpLocks/>
              <a:endCxn id="34" idx="1"/>
            </p:cNvCxnSpPr>
            <p:nvPr/>
          </p:nvCxnSpPr>
          <p:spPr>
            <a:xfrm>
              <a:off x="3839402" y="1671700"/>
              <a:ext cx="779568" cy="454929"/>
            </a:xfrm>
            <a:prstGeom prst="line">
              <a:avLst/>
            </a:prstGeom>
            <a:solidFill>
              <a:srgbClr val="006699"/>
            </a:solidFill>
            <a:ln>
              <a:solidFill>
                <a:srgbClr val="0A999E"/>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4" name="TextBox 33">
              <a:extLst>
                <a:ext uri="{FF2B5EF4-FFF2-40B4-BE49-F238E27FC236}">
                  <a16:creationId xmlns:a16="http://schemas.microsoft.com/office/drawing/2014/main" id="{81F01754-D4CE-0F23-7973-8511E6DB518C}"/>
                </a:ext>
              </a:extLst>
            </p:cNvPr>
            <p:cNvSpPr txBox="1"/>
            <p:nvPr/>
          </p:nvSpPr>
          <p:spPr>
            <a:xfrm>
              <a:off x="4618970" y="1972740"/>
              <a:ext cx="1269515" cy="307777"/>
            </a:xfrm>
            <a:prstGeom prst="rect">
              <a:avLst/>
            </a:prstGeom>
            <a:noFill/>
          </p:spPr>
          <p:txBody>
            <a:bodyPr wrap="none" rtlCol="0">
              <a:spAutoFit/>
            </a:bodyPr>
            <a:lstStyle/>
            <a:p>
              <a:r>
                <a:rPr lang="en-GB" sz="1400" i="1" dirty="0">
                  <a:solidFill>
                    <a:srgbClr val="006699"/>
                  </a:solidFill>
                  <a:latin typeface="Times" pitchFamily="2" charset="0"/>
                </a:rPr>
                <a:t>v, z</a:t>
              </a:r>
              <a:r>
                <a:rPr lang="zh-CN" altLang="en-US" sz="1400" i="1" dirty="0">
                  <a:solidFill>
                    <a:srgbClr val="006699"/>
                  </a:solidFill>
                  <a:latin typeface="Times" pitchFamily="2" charset="0"/>
                </a:rPr>
                <a:t> </a:t>
              </a:r>
              <a:r>
                <a:rPr lang="en-US" altLang="zh-CN" sz="1400" dirty="0">
                  <a:solidFill>
                    <a:srgbClr val="006699"/>
                  </a:solidFill>
                  <a:latin typeface="Times" pitchFamily="2" charset="0"/>
                </a:rPr>
                <a:t>from DDM</a:t>
              </a:r>
              <a:endParaRPr lang="en-CN" sz="1400" dirty="0">
                <a:solidFill>
                  <a:srgbClr val="006699"/>
                </a:solidFill>
                <a:latin typeface="Times" pitchFamily="2" charset="0"/>
              </a:endParaRPr>
            </a:p>
          </p:txBody>
        </p:sp>
        <p:pic>
          <p:nvPicPr>
            <p:cNvPr id="39" name="Picture 38" descr="A diagram of a formal trial&#10;&#10;Description automatically generated">
              <a:extLst>
                <a:ext uri="{FF2B5EF4-FFF2-40B4-BE49-F238E27FC236}">
                  <a16:creationId xmlns:a16="http://schemas.microsoft.com/office/drawing/2014/main" id="{F5C51487-80A1-842C-63F9-26FFC71630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795" y="1242166"/>
              <a:ext cx="1915909" cy="1990554"/>
            </a:xfrm>
            <a:prstGeom prst="rect">
              <a:avLst/>
            </a:prstGeom>
          </p:spPr>
        </p:pic>
        <p:cxnSp>
          <p:nvCxnSpPr>
            <p:cNvPr id="42" name="Straight Connector 41">
              <a:extLst>
                <a:ext uri="{FF2B5EF4-FFF2-40B4-BE49-F238E27FC236}">
                  <a16:creationId xmlns:a16="http://schemas.microsoft.com/office/drawing/2014/main" id="{9319A350-E02B-DA45-9715-0BE30A5F4C71}"/>
                </a:ext>
              </a:extLst>
            </p:cNvPr>
            <p:cNvCxnSpPr>
              <a:cxnSpLocks/>
              <a:stCxn id="14" idx="0"/>
            </p:cNvCxnSpPr>
            <p:nvPr/>
          </p:nvCxnSpPr>
          <p:spPr>
            <a:xfrm flipV="1">
              <a:off x="3748022" y="2210999"/>
              <a:ext cx="863423" cy="432759"/>
            </a:xfrm>
            <a:prstGeom prst="line">
              <a:avLst/>
            </a:prstGeom>
            <a:solidFill>
              <a:srgbClr val="006699"/>
            </a:solidFill>
            <a:ln>
              <a:solidFill>
                <a:srgbClr val="0A999E"/>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7" name="TextBox 46">
              <a:extLst>
                <a:ext uri="{FF2B5EF4-FFF2-40B4-BE49-F238E27FC236}">
                  <a16:creationId xmlns:a16="http://schemas.microsoft.com/office/drawing/2014/main" id="{F4240387-6FBF-50D2-22B0-D5A9951CA531}"/>
                </a:ext>
              </a:extLst>
            </p:cNvPr>
            <p:cNvSpPr txBox="1"/>
            <p:nvPr/>
          </p:nvSpPr>
          <p:spPr>
            <a:xfrm>
              <a:off x="5032355" y="3171429"/>
              <a:ext cx="1527982" cy="307777"/>
            </a:xfrm>
            <a:prstGeom prst="rect">
              <a:avLst/>
            </a:prstGeom>
            <a:noFill/>
          </p:spPr>
          <p:txBody>
            <a:bodyPr wrap="none" rtlCol="0">
              <a:spAutoFit/>
            </a:bodyPr>
            <a:lstStyle/>
            <a:p>
              <a:r>
                <a:rPr lang="en-GB" sz="1400" i="1" dirty="0">
                  <a:solidFill>
                    <a:srgbClr val="006699"/>
                  </a:solidFill>
                  <a:latin typeface="Times" pitchFamily="2" charset="0"/>
                </a:rPr>
                <a:t>d</a:t>
              </a:r>
              <a:r>
                <a:rPr lang="en-GB" sz="1400" dirty="0">
                  <a:solidFill>
                    <a:srgbClr val="006699"/>
                  </a:solidFill>
                  <a:latin typeface="Times" pitchFamily="2" charset="0"/>
                </a:rPr>
                <a:t>-prime from SDT</a:t>
              </a:r>
              <a:endParaRPr lang="en-CN" sz="1400" dirty="0">
                <a:solidFill>
                  <a:srgbClr val="006699"/>
                </a:solidFill>
                <a:latin typeface="Times" pitchFamily="2" charset="0"/>
              </a:endParaRPr>
            </a:p>
          </p:txBody>
        </p:sp>
        <p:cxnSp>
          <p:nvCxnSpPr>
            <p:cNvPr id="51" name="Straight Connector 50">
              <a:extLst>
                <a:ext uri="{FF2B5EF4-FFF2-40B4-BE49-F238E27FC236}">
                  <a16:creationId xmlns:a16="http://schemas.microsoft.com/office/drawing/2014/main" id="{5772F8C6-DD09-9C20-5A1B-79F8A911EB4E}"/>
                </a:ext>
              </a:extLst>
            </p:cNvPr>
            <p:cNvCxnSpPr>
              <a:cxnSpLocks/>
            </p:cNvCxnSpPr>
            <p:nvPr/>
          </p:nvCxnSpPr>
          <p:spPr>
            <a:xfrm>
              <a:off x="4920129" y="1541714"/>
              <a:ext cx="2028135" cy="547648"/>
            </a:xfrm>
            <a:prstGeom prst="line">
              <a:avLst/>
            </a:prstGeom>
            <a:solidFill>
              <a:srgbClr val="006699"/>
            </a:solidFill>
            <a:ln>
              <a:solidFill>
                <a:srgbClr val="0A999E"/>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3" name="Straight Connector 52">
              <a:extLst>
                <a:ext uri="{FF2B5EF4-FFF2-40B4-BE49-F238E27FC236}">
                  <a16:creationId xmlns:a16="http://schemas.microsoft.com/office/drawing/2014/main" id="{B14B3EB5-13B9-8E66-D8DD-474F8FB0A32B}"/>
                </a:ext>
              </a:extLst>
            </p:cNvPr>
            <p:cNvCxnSpPr>
              <a:cxnSpLocks/>
              <a:stCxn id="23" idx="3"/>
              <a:endCxn id="56" idx="1"/>
            </p:cNvCxnSpPr>
            <p:nvPr/>
          </p:nvCxnSpPr>
          <p:spPr>
            <a:xfrm flipV="1">
              <a:off x="5985507" y="2113586"/>
              <a:ext cx="970282" cy="414344"/>
            </a:xfrm>
            <a:prstGeom prst="line">
              <a:avLst/>
            </a:prstGeom>
            <a:solidFill>
              <a:srgbClr val="006699"/>
            </a:solidFill>
            <a:ln>
              <a:solidFill>
                <a:srgbClr val="0A999E"/>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6" name="TextBox 55">
              <a:extLst>
                <a:ext uri="{FF2B5EF4-FFF2-40B4-BE49-F238E27FC236}">
                  <a16:creationId xmlns:a16="http://schemas.microsoft.com/office/drawing/2014/main" id="{194C4438-3F84-3258-2726-EAF0E0DA1939}"/>
                </a:ext>
              </a:extLst>
            </p:cNvPr>
            <p:cNvSpPr txBox="1"/>
            <p:nvPr/>
          </p:nvSpPr>
          <p:spPr>
            <a:xfrm>
              <a:off x="6955789" y="1959697"/>
              <a:ext cx="928524" cy="307777"/>
            </a:xfrm>
            <a:prstGeom prst="rect">
              <a:avLst/>
            </a:prstGeom>
            <a:noFill/>
          </p:spPr>
          <p:txBody>
            <a:bodyPr wrap="none" rtlCol="0">
              <a:spAutoFit/>
            </a:bodyPr>
            <a:lstStyle/>
            <a:p>
              <a:r>
                <a:rPr lang="en-CN" sz="1400" dirty="0">
                  <a:solidFill>
                    <a:srgbClr val="006699"/>
                  </a:solidFill>
                  <a:latin typeface="Times" pitchFamily="2" charset="0"/>
                </a:rPr>
                <a:t>Efficiency</a:t>
              </a:r>
            </a:p>
          </p:txBody>
        </p:sp>
        <p:cxnSp>
          <p:nvCxnSpPr>
            <p:cNvPr id="60" name="Straight Connector 59">
              <a:extLst>
                <a:ext uri="{FF2B5EF4-FFF2-40B4-BE49-F238E27FC236}">
                  <a16:creationId xmlns:a16="http://schemas.microsoft.com/office/drawing/2014/main" id="{3121FCF1-A84D-0026-756E-31AC24074F8A}"/>
                </a:ext>
              </a:extLst>
            </p:cNvPr>
            <p:cNvCxnSpPr>
              <a:cxnSpLocks/>
              <a:stCxn id="14" idx="3"/>
            </p:cNvCxnSpPr>
            <p:nvPr/>
          </p:nvCxnSpPr>
          <p:spPr>
            <a:xfrm flipV="1">
              <a:off x="4095232" y="2571750"/>
              <a:ext cx="999189" cy="225897"/>
            </a:xfrm>
            <a:prstGeom prst="line">
              <a:avLst/>
            </a:prstGeom>
            <a:solidFill>
              <a:srgbClr val="006699"/>
            </a:solidFill>
            <a:ln>
              <a:solidFill>
                <a:srgbClr val="0A999E"/>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2" name="Straight Connector 61">
              <a:extLst>
                <a:ext uri="{FF2B5EF4-FFF2-40B4-BE49-F238E27FC236}">
                  <a16:creationId xmlns:a16="http://schemas.microsoft.com/office/drawing/2014/main" id="{9465595F-CE89-7373-568B-0A25D104BBCB}"/>
                </a:ext>
              </a:extLst>
            </p:cNvPr>
            <p:cNvCxnSpPr>
              <a:cxnSpLocks/>
              <a:endCxn id="47" idx="1"/>
            </p:cNvCxnSpPr>
            <p:nvPr/>
          </p:nvCxnSpPr>
          <p:spPr>
            <a:xfrm>
              <a:off x="4239502" y="2967662"/>
              <a:ext cx="792853" cy="357656"/>
            </a:xfrm>
            <a:prstGeom prst="line">
              <a:avLst/>
            </a:prstGeom>
            <a:solidFill>
              <a:srgbClr val="006699"/>
            </a:solidFill>
            <a:ln>
              <a:solidFill>
                <a:srgbClr val="0A999E"/>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097" name="Straight Connector 4096">
              <a:extLst>
                <a:ext uri="{FF2B5EF4-FFF2-40B4-BE49-F238E27FC236}">
                  <a16:creationId xmlns:a16="http://schemas.microsoft.com/office/drawing/2014/main" id="{A5EE6E64-270C-338A-3E9A-A8691E2EF4E7}"/>
                </a:ext>
              </a:extLst>
            </p:cNvPr>
            <p:cNvCxnSpPr>
              <a:cxnSpLocks/>
            </p:cNvCxnSpPr>
            <p:nvPr/>
          </p:nvCxnSpPr>
          <p:spPr>
            <a:xfrm flipV="1">
              <a:off x="2385899" y="1536372"/>
              <a:ext cx="1014912" cy="674627"/>
            </a:xfrm>
            <a:prstGeom prst="line">
              <a:avLst/>
            </a:prstGeom>
            <a:solidFill>
              <a:srgbClr val="006699"/>
            </a:solidFill>
            <a:ln>
              <a:solidFill>
                <a:srgbClr val="0A999E"/>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100" name="Straight Connector 4099">
              <a:extLst>
                <a:ext uri="{FF2B5EF4-FFF2-40B4-BE49-F238E27FC236}">
                  <a16:creationId xmlns:a16="http://schemas.microsoft.com/office/drawing/2014/main" id="{72582266-BFF4-D2AD-C25C-2EE400EC5709}"/>
                </a:ext>
              </a:extLst>
            </p:cNvPr>
            <p:cNvCxnSpPr>
              <a:cxnSpLocks/>
              <a:endCxn id="14" idx="1"/>
            </p:cNvCxnSpPr>
            <p:nvPr/>
          </p:nvCxnSpPr>
          <p:spPr>
            <a:xfrm>
              <a:off x="2385899" y="2193976"/>
              <a:ext cx="1014912" cy="603671"/>
            </a:xfrm>
            <a:prstGeom prst="line">
              <a:avLst/>
            </a:prstGeom>
            <a:solidFill>
              <a:srgbClr val="006699"/>
            </a:solidFill>
            <a:ln>
              <a:solidFill>
                <a:srgbClr val="0A999E"/>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sp>
        <p:nvSpPr>
          <p:cNvPr id="4128" name="TextBox 4127">
            <a:extLst>
              <a:ext uri="{FF2B5EF4-FFF2-40B4-BE49-F238E27FC236}">
                <a16:creationId xmlns:a16="http://schemas.microsoft.com/office/drawing/2014/main" id="{3FEF1580-1335-690C-CD28-CCF5F45CB293}"/>
              </a:ext>
            </a:extLst>
          </p:cNvPr>
          <p:cNvSpPr txBox="1"/>
          <p:nvPr/>
        </p:nvSpPr>
        <p:spPr>
          <a:xfrm>
            <a:off x="459255" y="830963"/>
            <a:ext cx="7764668" cy="923330"/>
          </a:xfrm>
          <a:prstGeom prst="rect">
            <a:avLst/>
          </a:prstGeom>
          <a:noFill/>
        </p:spPr>
        <p:txBody>
          <a:bodyPr wrap="square">
            <a:spAutoFit/>
          </a:bodyPr>
          <a:lstStyle/>
          <a:p>
            <a:pPr marL="285750" indent="-285750">
              <a:buFont typeface="Wingdings" pitchFamily="2" charset="2"/>
              <a:buChar char="q"/>
            </a:pPr>
            <a:r>
              <a:rPr lang="en-GB" dirty="0">
                <a:solidFill>
                  <a:srgbClr val="006699"/>
                </a:solidFill>
                <a:latin typeface="Times" pitchFamily="2" charset="0"/>
              </a:rPr>
              <a:t>Variability in Indicators: </a:t>
            </a:r>
          </a:p>
          <a:p>
            <a:pPr marL="285750" indent="-285750">
              <a:buFont typeface="Wingdings" pitchFamily="2" charset="2"/>
              <a:buChar char="ü"/>
            </a:pPr>
            <a:r>
              <a:rPr lang="en-GB" dirty="0">
                <a:solidFill>
                  <a:srgbClr val="0A999E"/>
                </a:solidFill>
                <a:latin typeface="Times" pitchFamily="2" charset="0"/>
              </a:rPr>
              <a:t>Two direct outcomes are generated</a:t>
            </a:r>
            <a:r>
              <a:rPr lang="zh-CN" altLang="en-US" dirty="0">
                <a:solidFill>
                  <a:srgbClr val="0A999E"/>
                </a:solidFill>
                <a:latin typeface="Times" pitchFamily="2" charset="0"/>
              </a:rPr>
              <a:t> </a:t>
            </a:r>
            <a:r>
              <a:rPr lang="en-US" altLang="zh-CN" dirty="0">
                <a:solidFill>
                  <a:srgbClr val="0A999E"/>
                </a:solidFill>
                <a:latin typeface="Times" pitchFamily="2" charset="0"/>
              </a:rPr>
              <a:t>from</a:t>
            </a:r>
            <a:r>
              <a:rPr lang="zh-CN" altLang="en-US" dirty="0">
                <a:solidFill>
                  <a:srgbClr val="0A999E"/>
                </a:solidFill>
                <a:latin typeface="Times" pitchFamily="2" charset="0"/>
              </a:rPr>
              <a:t> </a:t>
            </a:r>
            <a:r>
              <a:rPr lang="en-US" altLang="zh-CN" dirty="0">
                <a:solidFill>
                  <a:srgbClr val="0A999E"/>
                </a:solidFill>
                <a:latin typeface="Times" pitchFamily="2" charset="0"/>
              </a:rPr>
              <a:t>SPMT:</a:t>
            </a:r>
            <a:r>
              <a:rPr lang="en-GB" dirty="0">
                <a:solidFill>
                  <a:srgbClr val="0A999E"/>
                </a:solidFill>
                <a:latin typeface="Times" pitchFamily="2" charset="0"/>
              </a:rPr>
              <a:t> Reaction Times (RT) and Choices. Several other indicators can be derived:</a:t>
            </a:r>
          </a:p>
        </p:txBody>
      </p:sp>
      <p:sp>
        <p:nvSpPr>
          <p:cNvPr id="4129" name="TextBox 4128">
            <a:extLst>
              <a:ext uri="{FF2B5EF4-FFF2-40B4-BE49-F238E27FC236}">
                <a16:creationId xmlns:a16="http://schemas.microsoft.com/office/drawing/2014/main" id="{6B5E83FB-A8F9-186D-FC30-C94931A5B62B}"/>
              </a:ext>
            </a:extLst>
          </p:cNvPr>
          <p:cNvSpPr txBox="1"/>
          <p:nvPr/>
        </p:nvSpPr>
        <p:spPr>
          <a:xfrm>
            <a:off x="459255" y="3795886"/>
            <a:ext cx="8240079" cy="1200329"/>
          </a:xfrm>
          <a:prstGeom prst="rect">
            <a:avLst/>
          </a:prstGeom>
          <a:noFill/>
        </p:spPr>
        <p:txBody>
          <a:bodyPr wrap="square">
            <a:spAutoFit/>
          </a:bodyPr>
          <a:lstStyle/>
          <a:p>
            <a:pPr marL="285750" indent="-285750">
              <a:buFont typeface="Wingdings" pitchFamily="2" charset="2"/>
              <a:buChar char="q"/>
            </a:pPr>
            <a:r>
              <a:rPr lang="en-GB" dirty="0">
                <a:solidFill>
                  <a:srgbClr val="006699"/>
                </a:solidFill>
                <a:latin typeface="Times" pitchFamily="2" charset="0"/>
              </a:rPr>
              <a:t>Variability in Baseline: </a:t>
            </a:r>
          </a:p>
          <a:p>
            <a:pPr marL="285750" indent="-285750">
              <a:buFont typeface="Wingdings" pitchFamily="2" charset="2"/>
              <a:buChar char="ü"/>
            </a:pPr>
            <a:r>
              <a:rPr lang="en-GB" dirty="0">
                <a:solidFill>
                  <a:srgbClr val="0A999E"/>
                </a:solidFill>
                <a:latin typeface="Times" pitchFamily="2" charset="0"/>
              </a:rPr>
              <a:t>“Close other” (e.g., Friend), “Stranger”, “Celebrity” (e.g., “</a:t>
            </a:r>
            <a:r>
              <a:rPr lang="en-GB" dirty="0" err="1">
                <a:solidFill>
                  <a:srgbClr val="0A999E"/>
                </a:solidFill>
                <a:latin typeface="Times" pitchFamily="2" charset="0"/>
              </a:rPr>
              <a:t>LuXun</a:t>
            </a:r>
            <a:r>
              <a:rPr lang="en-GB" dirty="0">
                <a:solidFill>
                  <a:srgbClr val="0A999E"/>
                </a:solidFill>
                <a:latin typeface="Times" pitchFamily="2" charset="0"/>
              </a:rPr>
              <a:t>”) and “Non-person” (e.g., None). </a:t>
            </a:r>
          </a:p>
          <a:p>
            <a:pPr marL="285750" indent="-285750">
              <a:buFont typeface="Wingdings" pitchFamily="2" charset="2"/>
              <a:buChar char="ü"/>
            </a:pPr>
            <a:endParaRPr lang="en-GB" dirty="0">
              <a:solidFill>
                <a:srgbClr val="0A999E"/>
              </a:solidFill>
              <a:latin typeface="Times" pitchFamily="2" charset="0"/>
            </a:endParaRPr>
          </a:p>
        </p:txBody>
      </p:sp>
      <p:sp>
        <p:nvSpPr>
          <p:cNvPr id="4131" name="TextBox 4130">
            <a:extLst>
              <a:ext uri="{FF2B5EF4-FFF2-40B4-BE49-F238E27FC236}">
                <a16:creationId xmlns:a16="http://schemas.microsoft.com/office/drawing/2014/main" id="{7FD92DCC-7EE1-6950-9949-18A7491A324A}"/>
              </a:ext>
            </a:extLst>
          </p:cNvPr>
          <p:cNvSpPr txBox="1"/>
          <p:nvPr/>
        </p:nvSpPr>
        <p:spPr>
          <a:xfrm>
            <a:off x="1725121" y="4670234"/>
            <a:ext cx="5936608" cy="369332"/>
          </a:xfrm>
          <a:prstGeom prst="rect">
            <a:avLst/>
          </a:prstGeom>
          <a:solidFill>
            <a:schemeClr val="bg1"/>
          </a:solidFill>
        </p:spPr>
        <p:txBody>
          <a:bodyPr wrap="square">
            <a:spAutoFit/>
          </a:bodyPr>
          <a:lstStyle/>
          <a:p>
            <a:r>
              <a:rPr lang="en-GB" dirty="0">
                <a:solidFill>
                  <a:srgbClr val="FF0000"/>
                </a:solidFill>
                <a:latin typeface="Times" pitchFamily="2" charset="0"/>
              </a:rPr>
              <a:t>Which way of quantifying SPE is the most reliable one(s)? </a:t>
            </a:r>
          </a:p>
        </p:txBody>
      </p:sp>
    </p:spTree>
    <p:extLst>
      <p:ext uri="{BB962C8B-B14F-4D97-AF65-F5344CB8AC3E}">
        <p14:creationId xmlns:p14="http://schemas.microsoft.com/office/powerpoint/2010/main" val="237686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539552" y="263488"/>
            <a:ext cx="7222746" cy="523220"/>
          </a:xfrm>
          <a:prstGeom prst="rect">
            <a:avLst/>
          </a:prstGeom>
          <a:noFill/>
        </p:spPr>
        <p:txBody>
          <a:bodyPr wrap="square">
            <a:spAutoFit/>
          </a:bodyPr>
          <a:lstStyle/>
          <a:p>
            <a:pPr marR="0" defTabSz="914400">
              <a:buClrTx/>
              <a:buSzTx/>
              <a:buFontTx/>
              <a:buNone/>
              <a:defRPr/>
            </a:pPr>
            <a:r>
              <a:rPr lang="en-US" altLang="zh-CN" sz="2800" b="1" dirty="0">
                <a:solidFill>
                  <a:srgbClr val="006699"/>
                </a:solidFill>
                <a:latin typeface="Times New Roman" panose="02020603050405020304" pitchFamily="18" charset="0"/>
                <a:cs typeface="Times New Roman" panose="02020603050405020304" pitchFamily="18" charset="0"/>
                <a:sym typeface="+mn-ea"/>
              </a:rPr>
              <a:t>The Reliability Paradox</a:t>
            </a:r>
            <a:endParaRPr lang="en-US" altLang="zh-CN" sz="2800" b="1" dirty="0">
              <a:solidFill>
                <a:srgbClr val="006699"/>
              </a:solidFill>
              <a:latin typeface="Times New Roman" panose="02020603050405020304" pitchFamily="18" charset="0"/>
              <a:cs typeface="Times New Roman" panose="02020603050405020304" pitchFamily="18" charset="0"/>
            </a:endParaRPr>
          </a:p>
        </p:txBody>
      </p:sp>
      <p:pic>
        <p:nvPicPr>
          <p:cNvPr id="4101" name="图片 1" descr="img_v2_3b4d54cf-2cce-4d3d-b52e-eddd298d12dg"/>
          <p:cNvPicPr>
            <a:picLocks noChangeAspect="1"/>
          </p:cNvPicPr>
          <p:nvPr>
            <p:custDataLst>
              <p:tags r:id="rId2"/>
            </p:custDataLst>
          </p:nvPr>
        </p:nvPicPr>
        <p:blipFill>
          <a:blip r:embed="rId4">
            <a:alphaModFix amt="37000"/>
          </a:blip>
          <a:stretch>
            <a:fillRect/>
          </a:stretch>
        </p:blipFill>
        <p:spPr>
          <a:xfrm>
            <a:off x="6660232" y="3633871"/>
            <a:ext cx="2852420" cy="1604645"/>
          </a:xfrm>
          <a:prstGeom prst="rect">
            <a:avLst/>
          </a:prstGeom>
          <a:noFill/>
          <a:ln w="9525">
            <a:noFill/>
          </a:ln>
        </p:spPr>
      </p:pic>
      <p:sp>
        <p:nvSpPr>
          <p:cNvPr id="5" name="TextBox 4">
            <a:extLst>
              <a:ext uri="{FF2B5EF4-FFF2-40B4-BE49-F238E27FC236}">
                <a16:creationId xmlns:a16="http://schemas.microsoft.com/office/drawing/2014/main" id="{EB485B1C-236C-79F3-605B-35CC116E7BC9}"/>
              </a:ext>
            </a:extLst>
          </p:cNvPr>
          <p:cNvSpPr txBox="1"/>
          <p:nvPr/>
        </p:nvSpPr>
        <p:spPr>
          <a:xfrm>
            <a:off x="539552" y="896183"/>
            <a:ext cx="7843192" cy="4247317"/>
          </a:xfrm>
          <a:prstGeom prst="rect">
            <a:avLst/>
          </a:prstGeom>
          <a:noFill/>
        </p:spPr>
        <p:txBody>
          <a:bodyPr wrap="square" rtlCol="0">
            <a:spAutoFit/>
          </a:bodyPr>
          <a:lstStyle/>
          <a:p>
            <a:pPr marL="285750" indent="-285750">
              <a:buFont typeface="Wingdings" pitchFamily="2" charset="2"/>
              <a:buChar char="q"/>
            </a:pPr>
            <a:r>
              <a:rPr lang="en-CN" dirty="0">
                <a:solidFill>
                  <a:srgbClr val="006699"/>
                </a:solidFill>
                <a:latin typeface="Times" pitchFamily="2" charset="0"/>
              </a:rPr>
              <a:t>“Two </a:t>
            </a:r>
            <a:r>
              <a:rPr lang="en-GB" dirty="0">
                <a:solidFill>
                  <a:srgbClr val="006699"/>
                </a:solidFill>
                <a:latin typeface="Times" pitchFamily="2" charset="0"/>
              </a:rPr>
              <a:t>Disciplines</a:t>
            </a:r>
            <a:r>
              <a:rPr lang="en-CN" dirty="0">
                <a:solidFill>
                  <a:srgbClr val="006699"/>
                </a:solidFill>
                <a:latin typeface="Times" pitchFamily="2" charset="0"/>
              </a:rPr>
              <a:t> of Scientific Psychology” (</a:t>
            </a:r>
            <a:r>
              <a:rPr lang="en-GB" dirty="0">
                <a:solidFill>
                  <a:srgbClr val="006699"/>
                </a:solidFill>
                <a:latin typeface="Times" pitchFamily="2" charset="0"/>
              </a:rPr>
              <a:t>Cronbach,1957)</a:t>
            </a:r>
          </a:p>
          <a:p>
            <a:pPr marL="742950" lvl="1" indent="-285750">
              <a:buFont typeface="Wingdings" pitchFamily="2" charset="2"/>
              <a:buChar char="Ø"/>
            </a:pPr>
            <a:endParaRPr lang="en-GB" dirty="0">
              <a:solidFill>
                <a:srgbClr val="006699"/>
              </a:solidFill>
              <a:latin typeface="Times" pitchFamily="2" charset="0"/>
            </a:endParaRPr>
          </a:p>
          <a:p>
            <a:pPr marL="742950" lvl="1" indent="-285750">
              <a:buFont typeface="Wingdings" pitchFamily="2" charset="2"/>
              <a:buChar char="Ø"/>
            </a:pPr>
            <a:r>
              <a:rPr lang="en-GB" dirty="0">
                <a:solidFill>
                  <a:srgbClr val="006699"/>
                </a:solidFill>
                <a:latin typeface="Times" pitchFamily="2" charset="0"/>
              </a:rPr>
              <a:t>Correlational Psychology -&gt; Self-Report Questionnaires</a:t>
            </a:r>
          </a:p>
          <a:p>
            <a:pPr marL="742950" lvl="1" indent="-285750">
              <a:buFont typeface="Wingdings" pitchFamily="2" charset="2"/>
              <a:buChar char="ü"/>
            </a:pPr>
            <a:r>
              <a:rPr lang="en-GB" dirty="0">
                <a:solidFill>
                  <a:srgbClr val="0A999E"/>
                </a:solidFill>
                <a:latin typeface="Times" pitchFamily="2" charset="0"/>
              </a:rPr>
              <a:t>Strong focus on reliability, psychometric thresholds for what makes a </a:t>
            </a:r>
            <a:r>
              <a:rPr lang="en-GB" b="1" dirty="0">
                <a:solidFill>
                  <a:srgbClr val="0A999E"/>
                </a:solidFill>
                <a:latin typeface="Times" pitchFamily="2" charset="0"/>
              </a:rPr>
              <a:t>“good” scale</a:t>
            </a:r>
            <a:r>
              <a:rPr lang="en-GB" dirty="0">
                <a:solidFill>
                  <a:srgbClr val="0A999E"/>
                </a:solidFill>
                <a:latin typeface="Times" pitchFamily="2" charset="0"/>
              </a:rPr>
              <a:t>.</a:t>
            </a:r>
          </a:p>
          <a:p>
            <a:pPr marL="742950" lvl="1" indent="-285750">
              <a:buFont typeface="Wingdings" pitchFamily="2" charset="2"/>
              <a:buChar char="ü"/>
            </a:pPr>
            <a:r>
              <a:rPr lang="en-GB" dirty="0">
                <a:solidFill>
                  <a:srgbClr val="0A999E"/>
                </a:solidFill>
                <a:latin typeface="Times" pitchFamily="2" charset="0"/>
              </a:rPr>
              <a:t>A scale is good if it could consistently and dependably producing consistent results for the same person across sessions or times. </a:t>
            </a:r>
          </a:p>
          <a:p>
            <a:pPr lvl="1"/>
            <a:endParaRPr lang="en-GB" dirty="0">
              <a:solidFill>
                <a:srgbClr val="006699"/>
              </a:solidFill>
              <a:latin typeface="Times" pitchFamily="2" charset="0"/>
            </a:endParaRPr>
          </a:p>
          <a:p>
            <a:pPr marL="742950" lvl="1" indent="-285750">
              <a:buFont typeface="Wingdings" pitchFamily="2" charset="2"/>
              <a:buChar char="Ø"/>
            </a:pPr>
            <a:r>
              <a:rPr lang="en-GB" dirty="0">
                <a:solidFill>
                  <a:srgbClr val="006699"/>
                </a:solidFill>
                <a:latin typeface="Times" pitchFamily="2" charset="0"/>
              </a:rPr>
              <a:t>Experimental Psychology -&gt; Behavioural Tasks </a:t>
            </a:r>
          </a:p>
          <a:p>
            <a:pPr marL="742950" lvl="1" indent="-285750">
              <a:buFont typeface="Wingdings" pitchFamily="2" charset="2"/>
              <a:buChar char="ü"/>
            </a:pPr>
            <a:r>
              <a:rPr lang="en-GB" dirty="0">
                <a:solidFill>
                  <a:srgbClr val="0A999E"/>
                </a:solidFill>
                <a:latin typeface="Times" pitchFamily="2" charset="0"/>
              </a:rPr>
              <a:t>Strong focus on the </a:t>
            </a:r>
            <a:r>
              <a:rPr lang="en-GB" b="1" dirty="0">
                <a:solidFill>
                  <a:srgbClr val="0A999E"/>
                </a:solidFill>
                <a:latin typeface="Times" pitchFamily="2" charset="0"/>
              </a:rPr>
              <a:t>“robustness of the experimental effects”</a:t>
            </a:r>
            <a:r>
              <a:rPr lang="en-GB" dirty="0">
                <a:solidFill>
                  <a:srgbClr val="0A999E"/>
                </a:solidFill>
                <a:latin typeface="Times" pitchFamily="2" charset="0"/>
              </a:rPr>
              <a:t>. </a:t>
            </a:r>
          </a:p>
          <a:p>
            <a:pPr marL="742950" lvl="1" indent="-285750">
              <a:buFont typeface="Wingdings" pitchFamily="2" charset="2"/>
              <a:buChar char="ü"/>
            </a:pPr>
            <a:r>
              <a:rPr lang="en-GB" dirty="0">
                <a:solidFill>
                  <a:srgbClr val="0A999E"/>
                </a:solidFill>
                <a:latin typeface="Times" pitchFamily="2" charset="0"/>
              </a:rPr>
              <a:t>A cognitive task is robust if it could consistently produces the same effect at the group level across various independent samples. </a:t>
            </a:r>
          </a:p>
          <a:p>
            <a:pPr marL="742950" lvl="1" indent="-285750">
              <a:buFont typeface="Wingdings" pitchFamily="2" charset="2"/>
              <a:buChar char="Ø"/>
            </a:pPr>
            <a:endParaRPr lang="en-GB" dirty="0">
              <a:solidFill>
                <a:srgbClr val="006699"/>
              </a:solidFill>
              <a:latin typeface="Times" pitchFamily="2" charset="0"/>
            </a:endParaRPr>
          </a:p>
          <a:p>
            <a:pPr marL="742950" lvl="1" indent="-285750">
              <a:buFont typeface="Wingdings" pitchFamily="2" charset="2"/>
              <a:buChar char="Ø"/>
            </a:pPr>
            <a:endParaRPr lang="en-GB" dirty="0">
              <a:solidFill>
                <a:srgbClr val="006699"/>
              </a:solidFill>
              <a:latin typeface="Times" pitchFamily="2" charset="0"/>
            </a:endParaRPr>
          </a:p>
          <a:p>
            <a:pPr marL="742950" lvl="1" indent="-285750">
              <a:buFont typeface="Wingdings" pitchFamily="2" charset="2"/>
              <a:buChar char="Ø"/>
            </a:pPr>
            <a:endParaRPr lang="en-GB" dirty="0">
              <a:solidFill>
                <a:srgbClr val="006699"/>
              </a:solidFill>
              <a:latin typeface="Times" pitchFamily="2" charset="0"/>
            </a:endParaRPr>
          </a:p>
        </p:txBody>
      </p:sp>
    </p:spTree>
    <p:extLst>
      <p:ext uri="{BB962C8B-B14F-4D97-AF65-F5344CB8AC3E}">
        <p14:creationId xmlns:p14="http://schemas.microsoft.com/office/powerpoint/2010/main" val="1930080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539552" y="267494"/>
            <a:ext cx="7222746" cy="523220"/>
          </a:xfrm>
          <a:prstGeom prst="rect">
            <a:avLst/>
          </a:prstGeom>
          <a:noFill/>
        </p:spPr>
        <p:txBody>
          <a:bodyPr wrap="square">
            <a:spAutoFit/>
          </a:bodyPr>
          <a:lstStyle/>
          <a:p>
            <a:pPr marR="0" defTabSz="914400">
              <a:buClrTx/>
              <a:buSzTx/>
              <a:buFontTx/>
              <a:buNone/>
              <a:defRPr/>
            </a:pPr>
            <a:r>
              <a:rPr lang="en-US" altLang="zh-CN" sz="2800" b="1" dirty="0">
                <a:solidFill>
                  <a:srgbClr val="006699"/>
                </a:solidFill>
                <a:latin typeface="Times New Roman" panose="02020603050405020304" pitchFamily="18" charset="0"/>
                <a:cs typeface="Times New Roman" panose="02020603050405020304" pitchFamily="18" charset="0"/>
                <a:sym typeface="+mn-ea"/>
              </a:rPr>
              <a:t>The Reliability Paradox</a:t>
            </a:r>
            <a:endParaRPr lang="en-US" altLang="zh-CN" sz="2800" b="1" dirty="0">
              <a:solidFill>
                <a:srgbClr val="006699"/>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B485B1C-236C-79F3-605B-35CC116E7BC9}"/>
              </a:ext>
            </a:extLst>
          </p:cNvPr>
          <p:cNvSpPr txBox="1"/>
          <p:nvPr/>
        </p:nvSpPr>
        <p:spPr>
          <a:xfrm>
            <a:off x="539552" y="828137"/>
            <a:ext cx="7704856" cy="923330"/>
          </a:xfrm>
          <a:prstGeom prst="rect">
            <a:avLst/>
          </a:prstGeom>
          <a:noFill/>
        </p:spPr>
        <p:txBody>
          <a:bodyPr wrap="square" rtlCol="0">
            <a:spAutoFit/>
          </a:bodyPr>
          <a:lstStyle/>
          <a:p>
            <a:pPr marL="285750" indent="-285750">
              <a:buFont typeface="Wingdings" pitchFamily="2" charset="2"/>
              <a:buChar char="q"/>
            </a:pPr>
            <a:r>
              <a:rPr lang="en-US" altLang="zh-CN" dirty="0">
                <a:solidFill>
                  <a:srgbClr val="006699"/>
                </a:solidFill>
                <a:latin typeface="Times New Roman" panose="02020603050405020304" pitchFamily="18" charset="0"/>
              </a:rPr>
              <a:t>While cognitive tasks yield consistent experimental effects, they do not exhibit the same reliability when assessing individual differences (</a:t>
            </a:r>
            <a:r>
              <a:rPr lang="en-US" altLang="zh-CN" dirty="0" err="1">
                <a:solidFill>
                  <a:srgbClr val="006699"/>
                </a:solidFill>
                <a:latin typeface="Times New Roman" panose="02020603050405020304" pitchFamily="18" charset="0"/>
              </a:rPr>
              <a:t>Logie</a:t>
            </a:r>
            <a:r>
              <a:rPr lang="en-US" altLang="zh-CN" dirty="0">
                <a:solidFill>
                  <a:srgbClr val="006699"/>
                </a:solidFill>
                <a:latin typeface="Times New Roman" panose="02020603050405020304" pitchFamily="18" charset="0"/>
              </a:rPr>
              <a:t> et al., 1996).</a:t>
            </a:r>
            <a:endParaRPr lang="en-GB" dirty="0">
              <a:solidFill>
                <a:srgbClr val="006699"/>
              </a:solidFill>
              <a:latin typeface="Times" pitchFamily="2" charset="0"/>
            </a:endParaRPr>
          </a:p>
          <a:p>
            <a:pPr marL="742950" lvl="1" indent="-285750">
              <a:buFont typeface="Wingdings" pitchFamily="2" charset="2"/>
              <a:buChar char="Ø"/>
            </a:pPr>
            <a:endParaRPr lang="en-GB" dirty="0">
              <a:solidFill>
                <a:srgbClr val="006699"/>
              </a:solidFill>
              <a:latin typeface="Times" pitchFamily="2" charset="0"/>
            </a:endParaRPr>
          </a:p>
        </p:txBody>
      </p:sp>
      <p:pic>
        <p:nvPicPr>
          <p:cNvPr id="4" name="Picture 3" descr="A table of text with numbers&#10;&#10;Description automatically generated">
            <a:extLst>
              <a:ext uri="{FF2B5EF4-FFF2-40B4-BE49-F238E27FC236}">
                <a16:creationId xmlns:a16="http://schemas.microsoft.com/office/drawing/2014/main" id="{184E58F4-0D4B-0769-CE2F-E36D9E041BF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37000"/>
                    </a14:imgEffect>
                  </a14:imgLayer>
                </a14:imgProps>
              </a:ext>
              <a:ext uri="{28A0092B-C50C-407E-A947-70E740481C1C}">
                <a14:useLocalDpi xmlns:a14="http://schemas.microsoft.com/office/drawing/2010/main" val="0"/>
              </a:ext>
            </a:extLst>
          </a:blip>
          <a:srcRect t="2709" r="17517" b="22980"/>
          <a:stretch/>
        </p:blipFill>
        <p:spPr>
          <a:xfrm>
            <a:off x="755576" y="1635646"/>
            <a:ext cx="3753582" cy="2838075"/>
          </a:xfrm>
          <a:prstGeom prst="rect">
            <a:avLst/>
          </a:prstGeom>
          <a:ln>
            <a:solidFill>
              <a:schemeClr val="tx1"/>
            </a:solidFill>
          </a:ln>
        </p:spPr>
      </p:pic>
      <p:sp>
        <p:nvSpPr>
          <p:cNvPr id="6" name="TextBox 5">
            <a:extLst>
              <a:ext uri="{FF2B5EF4-FFF2-40B4-BE49-F238E27FC236}">
                <a16:creationId xmlns:a16="http://schemas.microsoft.com/office/drawing/2014/main" id="{F4B9608B-B3E0-09BA-56CA-0881545D0544}"/>
              </a:ext>
            </a:extLst>
          </p:cNvPr>
          <p:cNvSpPr txBox="1"/>
          <p:nvPr/>
        </p:nvSpPr>
        <p:spPr>
          <a:xfrm>
            <a:off x="1692863" y="4538032"/>
            <a:ext cx="1871025" cy="553998"/>
          </a:xfrm>
          <a:prstGeom prst="rect">
            <a:avLst/>
          </a:prstGeom>
          <a:noFill/>
        </p:spPr>
        <p:txBody>
          <a:bodyPr wrap="none" rtlCol="0">
            <a:spAutoFit/>
          </a:bodyPr>
          <a:lstStyle/>
          <a:p>
            <a:r>
              <a:rPr lang="en-GB" sz="1200" dirty="0">
                <a:solidFill>
                  <a:srgbClr val="0A999E"/>
                </a:solidFill>
                <a:latin typeface="Times" pitchFamily="2" charset="0"/>
              </a:rPr>
              <a:t>Hedge et al., (2018), </a:t>
            </a:r>
            <a:r>
              <a:rPr lang="en-GB" sz="1200" i="1" dirty="0">
                <a:solidFill>
                  <a:srgbClr val="0A999E"/>
                </a:solidFill>
                <a:latin typeface="Times" pitchFamily="2" charset="0"/>
              </a:rPr>
              <a:t>BRM</a:t>
            </a:r>
            <a:r>
              <a:rPr lang="en-GB" sz="1200" dirty="0">
                <a:solidFill>
                  <a:srgbClr val="0A999E"/>
                </a:solidFill>
                <a:latin typeface="Times" pitchFamily="2" charset="0"/>
              </a:rPr>
              <a:t> </a:t>
            </a:r>
          </a:p>
          <a:p>
            <a:endParaRPr lang="en-CN" dirty="0"/>
          </a:p>
        </p:txBody>
      </p:sp>
      <p:sp>
        <p:nvSpPr>
          <p:cNvPr id="9" name="TextBox 8">
            <a:extLst>
              <a:ext uri="{FF2B5EF4-FFF2-40B4-BE49-F238E27FC236}">
                <a16:creationId xmlns:a16="http://schemas.microsoft.com/office/drawing/2014/main" id="{F0947E0A-1B3D-6821-B4F9-2C2E649B9EF0}"/>
              </a:ext>
            </a:extLst>
          </p:cNvPr>
          <p:cNvSpPr txBox="1"/>
          <p:nvPr/>
        </p:nvSpPr>
        <p:spPr>
          <a:xfrm>
            <a:off x="5800560" y="4589502"/>
            <a:ext cx="1955985" cy="276999"/>
          </a:xfrm>
          <a:prstGeom prst="rect">
            <a:avLst/>
          </a:prstGeom>
          <a:noFill/>
        </p:spPr>
        <p:txBody>
          <a:bodyPr wrap="none" rtlCol="0">
            <a:spAutoFit/>
          </a:bodyPr>
          <a:lstStyle/>
          <a:p>
            <a:r>
              <a:rPr lang="en-GB" sz="1200" dirty="0" err="1">
                <a:solidFill>
                  <a:srgbClr val="0A999E"/>
                </a:solidFill>
                <a:latin typeface="Times" pitchFamily="2" charset="0"/>
              </a:rPr>
              <a:t>Enkavi</a:t>
            </a:r>
            <a:r>
              <a:rPr lang="en-GB" sz="1200" dirty="0">
                <a:solidFill>
                  <a:srgbClr val="0A999E"/>
                </a:solidFill>
                <a:latin typeface="Times" pitchFamily="2" charset="0"/>
              </a:rPr>
              <a:t> et al., (2019), </a:t>
            </a:r>
            <a:r>
              <a:rPr lang="en-GB" sz="1200" i="1" dirty="0">
                <a:solidFill>
                  <a:srgbClr val="0A999E"/>
                </a:solidFill>
                <a:latin typeface="Times" pitchFamily="2" charset="0"/>
              </a:rPr>
              <a:t>PNAS</a:t>
            </a:r>
            <a:r>
              <a:rPr lang="en-GB" sz="1200" dirty="0">
                <a:solidFill>
                  <a:srgbClr val="0A999E"/>
                </a:solidFill>
                <a:latin typeface="Times" pitchFamily="2" charset="0"/>
              </a:rPr>
              <a:t> </a:t>
            </a:r>
          </a:p>
        </p:txBody>
      </p:sp>
      <p:pic>
        <p:nvPicPr>
          <p:cNvPr id="10" name="Picture 9">
            <a:extLst>
              <a:ext uri="{FF2B5EF4-FFF2-40B4-BE49-F238E27FC236}">
                <a16:creationId xmlns:a16="http://schemas.microsoft.com/office/drawing/2014/main" id="{F4927DE3-DED9-AA31-FF1C-EE40156CF29B}"/>
              </a:ext>
            </a:extLst>
          </p:cNvPr>
          <p:cNvPicPr>
            <a:picLocks noChangeAspect="1"/>
          </p:cNvPicPr>
          <p:nvPr/>
        </p:nvPicPr>
        <p:blipFill>
          <a:blip r:embed="rId5"/>
          <a:stretch>
            <a:fillRect/>
          </a:stretch>
        </p:blipFill>
        <p:spPr>
          <a:xfrm>
            <a:off x="4887988" y="1928986"/>
            <a:ext cx="3898900" cy="2527300"/>
          </a:xfrm>
          <a:prstGeom prst="rect">
            <a:avLst/>
          </a:prstGeom>
        </p:spPr>
      </p:pic>
      <p:cxnSp>
        <p:nvCxnSpPr>
          <p:cNvPr id="11" name="直接连接符 12">
            <a:extLst>
              <a:ext uri="{FF2B5EF4-FFF2-40B4-BE49-F238E27FC236}">
                <a16:creationId xmlns:a16="http://schemas.microsoft.com/office/drawing/2014/main" id="{CCC1E971-DA04-89F2-656B-5FBBF3CDD213}"/>
              </a:ext>
            </a:extLst>
          </p:cNvPr>
          <p:cNvCxnSpPr>
            <a:cxnSpLocks/>
          </p:cNvCxnSpPr>
          <p:nvPr/>
        </p:nvCxnSpPr>
        <p:spPr bwMode="auto">
          <a:xfrm>
            <a:off x="4716016" y="1635646"/>
            <a:ext cx="0" cy="3230855"/>
          </a:xfrm>
          <a:prstGeom prst="line">
            <a:avLst/>
          </a:prstGeom>
          <a:noFill/>
          <a:ln w="12700" cap="flat" cmpd="sng" algn="ctr">
            <a:solidFill>
              <a:srgbClr val="006699"/>
            </a:solidFill>
            <a:prstDash val="lgDash"/>
            <a:round/>
            <a:headEnd type="none" w="med" len="med"/>
            <a:tailEnd type="none" w="med" len="med"/>
          </a:ln>
        </p:spPr>
      </p:cxnSp>
    </p:spTree>
    <p:extLst>
      <p:ext uri="{BB962C8B-B14F-4D97-AF65-F5344CB8AC3E}">
        <p14:creationId xmlns:p14="http://schemas.microsoft.com/office/powerpoint/2010/main" val="1419333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611560" y="339502"/>
            <a:ext cx="7222746" cy="954107"/>
          </a:xfrm>
          <a:prstGeom prst="rect">
            <a:avLst/>
          </a:prstGeom>
          <a:noFill/>
        </p:spPr>
        <p:txBody>
          <a:bodyPr wrap="square">
            <a:spAutoFit/>
          </a:bodyPr>
          <a:lstStyle/>
          <a:p>
            <a:pPr marR="0" defTabSz="914400">
              <a:buClrTx/>
              <a:buSzTx/>
              <a:buFontTx/>
              <a:buNone/>
              <a:defRPr/>
            </a:pPr>
            <a:r>
              <a:rPr lang="en-US" altLang="zh-CN" sz="2800" b="1" dirty="0">
                <a:solidFill>
                  <a:srgbClr val="006699"/>
                </a:solidFill>
                <a:latin typeface="Times New Roman" panose="02020603050405020304" pitchFamily="18" charset="0"/>
                <a:cs typeface="Times New Roman" panose="02020603050405020304" pitchFamily="18" charset="0"/>
                <a:sym typeface="+mn-ea"/>
              </a:rPr>
              <a:t>Why</a:t>
            </a:r>
            <a:r>
              <a:rPr lang="zh-CN" altLang="en-US" sz="2800" b="1" dirty="0">
                <a:solidFill>
                  <a:srgbClr val="006699"/>
                </a:solidFill>
                <a:latin typeface="Times New Roman" panose="02020603050405020304" pitchFamily="18" charset="0"/>
                <a:cs typeface="Times New Roman" panose="02020603050405020304" pitchFamily="18" charset="0"/>
                <a:sym typeface="+mn-ea"/>
              </a:rPr>
              <a:t> </a:t>
            </a:r>
            <a:r>
              <a:rPr lang="en-US" altLang="zh-CN" sz="2800" b="1" dirty="0">
                <a:solidFill>
                  <a:srgbClr val="006699"/>
                </a:solidFill>
                <a:latin typeface="Times New Roman" panose="02020603050405020304" pitchFamily="18" charset="0"/>
                <a:cs typeface="Times New Roman" panose="02020603050405020304" pitchFamily="18" charset="0"/>
                <a:sym typeface="+mn-ea"/>
              </a:rPr>
              <a:t>is the Reliability of Cognitive Tasks a Problem?</a:t>
            </a:r>
            <a:endParaRPr lang="en-US" altLang="zh-CN" sz="2800" b="1" dirty="0">
              <a:solidFill>
                <a:srgbClr val="006699"/>
              </a:solidFill>
              <a:latin typeface="Times New Roman" panose="02020603050405020304" pitchFamily="18" charset="0"/>
              <a:cs typeface="Times New Roman" panose="02020603050405020304" pitchFamily="18" charset="0"/>
            </a:endParaRPr>
          </a:p>
        </p:txBody>
      </p:sp>
      <p:pic>
        <p:nvPicPr>
          <p:cNvPr id="4101" name="图片 1" descr="img_v2_3b4d54cf-2cce-4d3d-b52e-eddd298d12dg"/>
          <p:cNvPicPr>
            <a:picLocks noChangeAspect="1"/>
          </p:cNvPicPr>
          <p:nvPr>
            <p:custDataLst>
              <p:tags r:id="rId2"/>
            </p:custDataLst>
          </p:nvPr>
        </p:nvPicPr>
        <p:blipFill>
          <a:blip r:embed="rId4">
            <a:alphaModFix amt="37000"/>
          </a:blip>
          <a:stretch>
            <a:fillRect/>
          </a:stretch>
        </p:blipFill>
        <p:spPr>
          <a:xfrm>
            <a:off x="6804660" y="3651885"/>
            <a:ext cx="2852420" cy="1604645"/>
          </a:xfrm>
          <a:prstGeom prst="rect">
            <a:avLst/>
          </a:prstGeom>
          <a:noFill/>
          <a:ln w="9525">
            <a:noFill/>
          </a:ln>
        </p:spPr>
      </p:pic>
      <p:sp>
        <p:nvSpPr>
          <p:cNvPr id="4" name="TextBox 3">
            <a:extLst>
              <a:ext uri="{FF2B5EF4-FFF2-40B4-BE49-F238E27FC236}">
                <a16:creationId xmlns:a16="http://schemas.microsoft.com/office/drawing/2014/main" id="{D3B85DF2-EB7E-6532-1AD2-989283A142C7}"/>
              </a:ext>
            </a:extLst>
          </p:cNvPr>
          <p:cNvSpPr txBox="1"/>
          <p:nvPr/>
        </p:nvSpPr>
        <p:spPr>
          <a:xfrm>
            <a:off x="611560" y="1149593"/>
            <a:ext cx="8064896" cy="2308324"/>
          </a:xfrm>
          <a:prstGeom prst="rect">
            <a:avLst/>
          </a:prstGeom>
          <a:noFill/>
        </p:spPr>
        <p:txBody>
          <a:bodyPr wrap="square">
            <a:spAutoFit/>
          </a:bodyPr>
          <a:lstStyle/>
          <a:p>
            <a:pPr marL="285750" indent="-285750">
              <a:buFont typeface="Wingdings" pitchFamily="2" charset="2"/>
              <a:buChar char="q"/>
            </a:pPr>
            <a:endParaRPr lang="en-US" dirty="0">
              <a:solidFill>
                <a:srgbClr val="006699"/>
              </a:solidFill>
              <a:latin typeface="Times New Roman" panose="02020603050405020304" pitchFamily="18" charset="0"/>
            </a:endParaRPr>
          </a:p>
          <a:p>
            <a:pPr marL="285750" indent="-285750">
              <a:buFont typeface="Wingdings" pitchFamily="2" charset="2"/>
              <a:buChar char="q"/>
            </a:pPr>
            <a:r>
              <a:rPr lang="en-US" dirty="0">
                <a:solidFill>
                  <a:srgbClr val="006699"/>
                </a:solidFill>
                <a:latin typeface="Times" pitchFamily="2" charset="0"/>
              </a:rPr>
              <a:t>Behavioral Measurement are poorly suited for individual difference research</a:t>
            </a:r>
          </a:p>
          <a:p>
            <a:pPr marL="742950" lvl="1" indent="-285750">
              <a:buFont typeface="Wingdings" pitchFamily="2" charset="2"/>
              <a:buChar char="ü"/>
            </a:pPr>
            <a:r>
              <a:rPr lang="en-US" dirty="0">
                <a:solidFill>
                  <a:srgbClr val="0A999E"/>
                </a:solidFill>
                <a:latin typeface="Times" pitchFamily="2" charset="0"/>
              </a:rPr>
              <a:t>Limits research in, e.g., clinical settings, brain imaging studies.</a:t>
            </a:r>
          </a:p>
          <a:p>
            <a:pPr marL="742950" lvl="1" indent="-285750">
              <a:buFont typeface="Wingdings" pitchFamily="2" charset="2"/>
              <a:buChar char="ü"/>
            </a:pPr>
            <a:r>
              <a:rPr lang="en-GB" dirty="0">
                <a:solidFill>
                  <a:srgbClr val="0A999E"/>
                </a:solidFill>
                <a:latin typeface="Times" pitchFamily="2" charset="0"/>
              </a:rPr>
              <a:t>Problematic for researchers searching an association with data from questionnaires. </a:t>
            </a:r>
          </a:p>
          <a:p>
            <a:pPr marL="285750" indent="-285750">
              <a:buFont typeface="Wingdings" pitchFamily="2" charset="2"/>
              <a:buChar char="q"/>
            </a:pPr>
            <a:endParaRPr lang="en-GB" dirty="0">
              <a:solidFill>
                <a:srgbClr val="006699"/>
              </a:solidFill>
              <a:latin typeface="Times" pitchFamily="2" charset="0"/>
            </a:endParaRPr>
          </a:p>
          <a:p>
            <a:pPr lvl="1"/>
            <a:endParaRPr lang="en-GB" dirty="0">
              <a:solidFill>
                <a:srgbClr val="006699"/>
              </a:solidFill>
              <a:latin typeface="Times" pitchFamily="2" charset="0"/>
            </a:endParaRPr>
          </a:p>
          <a:p>
            <a:pPr marL="742950" lvl="1" indent="-285750">
              <a:buFont typeface="Wingdings" pitchFamily="2" charset="2"/>
              <a:buChar char="Ø"/>
            </a:pPr>
            <a:endParaRPr lang="en-GB" dirty="0">
              <a:solidFill>
                <a:srgbClr val="006699"/>
              </a:solidFill>
              <a:latin typeface="Times" pitchFamily="2" charset="0"/>
            </a:endParaRPr>
          </a:p>
        </p:txBody>
      </p:sp>
    </p:spTree>
    <p:extLst>
      <p:ext uri="{BB962C8B-B14F-4D97-AF65-F5344CB8AC3E}">
        <p14:creationId xmlns:p14="http://schemas.microsoft.com/office/powerpoint/2010/main" val="13523314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262afa97-1eaa-4c40-b4dd-3c8ea91ccc0d"/>
  <p:tag name="COMMONDATA" val="eyJoZGlkIjoiOTlmYmUzYWM4NTJhMTA0N2RjNGY1NzhlYTViNjJlNDc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默认设计模板">
  <a:themeElements>
    <a:clrScheme name="紫罗兰色">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紫罗兰色">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348</TotalTime>
  <Words>1804</Words>
  <Application>Microsoft Macintosh PowerPoint</Application>
  <PresentationFormat>On-screen Show (16:9)</PresentationFormat>
  <Paragraphs>234</Paragraphs>
  <Slides>25</Slides>
  <Notes>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25</vt:i4>
      </vt:variant>
    </vt:vector>
  </HeadingPairs>
  <TitlesOfParts>
    <vt:vector size="34" baseType="lpstr">
      <vt:lpstr>等线</vt:lpstr>
      <vt:lpstr>方正粗黑宋简体</vt:lpstr>
      <vt:lpstr>Arial</vt:lpstr>
      <vt:lpstr>Cambria Math</vt:lpstr>
      <vt:lpstr>Times</vt:lpstr>
      <vt:lpstr>Times New Roman</vt:lpstr>
      <vt:lpstr>Wingdings</vt:lpstr>
      <vt:lpstr>默认设计模板</vt:lpstr>
      <vt:lpstr>1_默认设计模板</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office user</cp:lastModifiedBy>
  <cp:revision>84</cp:revision>
  <dcterms:created xsi:type="dcterms:W3CDTF">2023-03-29T07:06:00Z</dcterms:created>
  <dcterms:modified xsi:type="dcterms:W3CDTF">2023-10-06T08:49:01Z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6A16523F21E043AD805CA4939EC288BE_12</vt:lpwstr>
  </property>
</Properties>
</file>